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30"/>
  </p:notesMasterIdLst>
  <p:sldIdLst>
    <p:sldId id="256" r:id="rId3"/>
    <p:sldId id="274" r:id="rId4"/>
    <p:sldId id="297" r:id="rId5"/>
    <p:sldId id="298" r:id="rId6"/>
    <p:sldId id="299" r:id="rId7"/>
    <p:sldId id="301" r:id="rId8"/>
    <p:sldId id="300" r:id="rId9"/>
    <p:sldId id="302" r:id="rId10"/>
    <p:sldId id="285" r:id="rId11"/>
    <p:sldId id="286" r:id="rId12"/>
    <p:sldId id="287" r:id="rId13"/>
    <p:sldId id="288" r:id="rId14"/>
    <p:sldId id="289" r:id="rId15"/>
    <p:sldId id="290" r:id="rId16"/>
    <p:sldId id="291" r:id="rId17"/>
    <p:sldId id="292" r:id="rId18"/>
    <p:sldId id="293" r:id="rId19"/>
    <p:sldId id="296" r:id="rId20"/>
    <p:sldId id="303" r:id="rId21"/>
    <p:sldId id="304" r:id="rId22"/>
    <p:sldId id="305" r:id="rId23"/>
    <p:sldId id="306" r:id="rId24"/>
    <p:sldId id="307" r:id="rId25"/>
    <p:sldId id="308" r:id="rId26"/>
    <p:sldId id="309" r:id="rId27"/>
    <p:sldId id="310" r:id="rId28"/>
    <p:sldId id="311"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25" autoAdjust="0"/>
  </p:normalViewPr>
  <p:slideViewPr>
    <p:cSldViewPr>
      <p:cViewPr varScale="1">
        <p:scale>
          <a:sx n="98" d="100"/>
          <a:sy n="98" d="100"/>
        </p:scale>
        <p:origin x="876" y="90"/>
      </p:cViewPr>
      <p:guideLst>
        <p:guide orient="horz" pos="2160"/>
        <p:guide pos="2880"/>
      </p:guideLst>
    </p:cSldViewPr>
  </p:slideViewPr>
  <p:outlineViewPr>
    <p:cViewPr>
      <p:scale>
        <a:sx n="33" d="100"/>
        <a:sy n="33" d="100"/>
      </p:scale>
      <p:origin x="0" y="221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6CE95-3B11-4BE9-BB9A-7A70276C9313}" type="datetimeFigureOut">
              <a:rPr lang="es-ES" smtClean="0"/>
              <a:t>29/09/2015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9636C-CD72-4360-B3C5-763305B0CA74}" type="slidenum">
              <a:rPr lang="es-ES" smtClean="0"/>
              <a:t>‹Nº›</a:t>
            </a:fld>
            <a:endParaRPr lang="es-ES"/>
          </a:p>
        </p:txBody>
      </p:sp>
    </p:spTree>
    <p:extLst>
      <p:ext uri="{BB962C8B-B14F-4D97-AF65-F5344CB8AC3E}">
        <p14:creationId xmlns:p14="http://schemas.microsoft.com/office/powerpoint/2010/main" val="287915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xfrm>
            <a:off x="1150938" y="692150"/>
            <a:ext cx="4556125" cy="3416300"/>
          </a:xfrm>
          <a:ln/>
        </p:spPr>
      </p:sp>
      <p:sp>
        <p:nvSpPr>
          <p:cNvPr id="317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71D1153C-3E62-440B-93CE-6444653FCFF9}" type="slidenum">
              <a:rPr lang="es-ES" smtClean="0"/>
              <a:pPr>
                <a:defRPr/>
              </a:pPr>
              <a:t>9</a:t>
            </a:fld>
            <a:endParaRPr lang="es-ES" dirty="0"/>
          </a:p>
        </p:txBody>
      </p:sp>
    </p:spTree>
    <p:extLst>
      <p:ext uri="{BB962C8B-B14F-4D97-AF65-F5344CB8AC3E}">
        <p14:creationId xmlns:p14="http://schemas.microsoft.com/office/powerpoint/2010/main" val="2498061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a:xfrm>
            <a:off x="1150938" y="692150"/>
            <a:ext cx="4556125" cy="3416300"/>
          </a:xfrm>
          <a:ln/>
        </p:spPr>
      </p:sp>
      <p:sp>
        <p:nvSpPr>
          <p:cNvPr id="4301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5FE68421-C430-4A40-8460-E37732D3DF7C}" type="slidenum">
              <a:rPr lang="es-ES" smtClean="0"/>
              <a:pPr>
                <a:defRPr/>
              </a:pPr>
              <a:t>18</a:t>
            </a:fld>
            <a:endParaRPr lang="es-ES" dirty="0"/>
          </a:p>
        </p:txBody>
      </p:sp>
    </p:spTree>
    <p:extLst>
      <p:ext uri="{BB962C8B-B14F-4D97-AF65-F5344CB8AC3E}">
        <p14:creationId xmlns:p14="http://schemas.microsoft.com/office/powerpoint/2010/main" val="291045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xfrm>
            <a:off x="1150938" y="692150"/>
            <a:ext cx="4556125" cy="3416300"/>
          </a:xfrm>
          <a:ln/>
        </p:spPr>
      </p:sp>
      <p:sp>
        <p:nvSpPr>
          <p:cNvPr id="3277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848C45B3-AA78-4B32-B9B6-070B20D2779E}" type="slidenum">
              <a:rPr lang="es-ES" smtClean="0"/>
              <a:pPr>
                <a:defRPr/>
              </a:pPr>
              <a:t>10</a:t>
            </a:fld>
            <a:endParaRPr lang="es-ES" dirty="0"/>
          </a:p>
        </p:txBody>
      </p:sp>
    </p:spTree>
    <p:extLst>
      <p:ext uri="{BB962C8B-B14F-4D97-AF65-F5344CB8AC3E}">
        <p14:creationId xmlns:p14="http://schemas.microsoft.com/office/powerpoint/2010/main" val="384336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a:xfrm>
            <a:off x="1150938" y="692150"/>
            <a:ext cx="4556125" cy="3416300"/>
          </a:xfrm>
          <a:ln/>
        </p:spPr>
      </p:sp>
      <p:sp>
        <p:nvSpPr>
          <p:cNvPr id="337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A7F67463-D832-4063-A312-59B61D826E6D}" type="slidenum">
              <a:rPr lang="es-ES" smtClean="0"/>
              <a:pPr>
                <a:defRPr/>
              </a:pPr>
              <a:t>11</a:t>
            </a:fld>
            <a:endParaRPr lang="es-ES" dirty="0"/>
          </a:p>
        </p:txBody>
      </p:sp>
    </p:spTree>
    <p:extLst>
      <p:ext uri="{BB962C8B-B14F-4D97-AF65-F5344CB8AC3E}">
        <p14:creationId xmlns:p14="http://schemas.microsoft.com/office/powerpoint/2010/main" val="34194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xfrm>
            <a:off x="1150938" y="692150"/>
            <a:ext cx="4556125" cy="3416300"/>
          </a:xfrm>
          <a:ln/>
        </p:spPr>
      </p:sp>
      <p:sp>
        <p:nvSpPr>
          <p:cNvPr id="3481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7CF73434-FEFE-415F-BAEE-0E2B7915E9A2}" type="slidenum">
              <a:rPr lang="es-ES" smtClean="0"/>
              <a:pPr>
                <a:defRPr/>
              </a:pPr>
              <a:t>12</a:t>
            </a:fld>
            <a:endParaRPr lang="es-ES" dirty="0"/>
          </a:p>
        </p:txBody>
      </p:sp>
    </p:spTree>
    <p:extLst>
      <p:ext uri="{BB962C8B-B14F-4D97-AF65-F5344CB8AC3E}">
        <p14:creationId xmlns:p14="http://schemas.microsoft.com/office/powerpoint/2010/main" val="2473798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xfrm>
            <a:off x="1150938" y="692150"/>
            <a:ext cx="4556125" cy="3416300"/>
          </a:xfrm>
          <a:ln/>
        </p:spPr>
      </p:sp>
      <p:sp>
        <p:nvSpPr>
          <p:cNvPr id="3584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1E485E5C-BD18-4D5A-8E98-88B87FCCC1CD}" type="slidenum">
              <a:rPr lang="es-ES" smtClean="0"/>
              <a:pPr>
                <a:defRPr/>
              </a:pPr>
              <a:t>13</a:t>
            </a:fld>
            <a:endParaRPr lang="es-ES" dirty="0"/>
          </a:p>
        </p:txBody>
      </p:sp>
    </p:spTree>
    <p:extLst>
      <p:ext uri="{BB962C8B-B14F-4D97-AF65-F5344CB8AC3E}">
        <p14:creationId xmlns:p14="http://schemas.microsoft.com/office/powerpoint/2010/main" val="140369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xfrm>
            <a:off x="1150938" y="692150"/>
            <a:ext cx="4556125" cy="3416300"/>
          </a:xfrm>
          <a:ln/>
        </p:spPr>
      </p:sp>
      <p:sp>
        <p:nvSpPr>
          <p:cNvPr id="368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0DDEE2B0-E4F5-4FF6-B128-379C4B65242F}" type="slidenum">
              <a:rPr lang="es-ES" smtClean="0"/>
              <a:pPr>
                <a:defRPr/>
              </a:pPr>
              <a:t>14</a:t>
            </a:fld>
            <a:endParaRPr lang="es-ES" dirty="0"/>
          </a:p>
        </p:txBody>
      </p:sp>
    </p:spTree>
    <p:extLst>
      <p:ext uri="{BB962C8B-B14F-4D97-AF65-F5344CB8AC3E}">
        <p14:creationId xmlns:p14="http://schemas.microsoft.com/office/powerpoint/2010/main" val="218829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xfrm>
            <a:off x="1150938" y="692150"/>
            <a:ext cx="4556125" cy="3416300"/>
          </a:xfrm>
          <a:ln/>
        </p:spPr>
      </p:sp>
      <p:sp>
        <p:nvSpPr>
          <p:cNvPr id="3789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92E7BF9E-E9F9-48FC-95B4-CFD0CD716071}" type="slidenum">
              <a:rPr lang="es-ES" smtClean="0"/>
              <a:pPr>
                <a:defRPr/>
              </a:pPr>
              <a:t>15</a:t>
            </a:fld>
            <a:endParaRPr lang="es-ES" dirty="0"/>
          </a:p>
        </p:txBody>
      </p:sp>
    </p:spTree>
    <p:extLst>
      <p:ext uri="{BB962C8B-B14F-4D97-AF65-F5344CB8AC3E}">
        <p14:creationId xmlns:p14="http://schemas.microsoft.com/office/powerpoint/2010/main" val="278641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a:xfrm>
            <a:off x="1150938" y="692150"/>
            <a:ext cx="4556125" cy="3416300"/>
          </a:xfrm>
          <a:ln/>
        </p:spPr>
      </p:sp>
      <p:sp>
        <p:nvSpPr>
          <p:cNvPr id="389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8B2F0659-1A59-4F32-87BC-9289BC85137A}" type="slidenum">
              <a:rPr lang="es-ES" smtClean="0"/>
              <a:pPr>
                <a:defRPr/>
              </a:pPr>
              <a:t>16</a:t>
            </a:fld>
            <a:endParaRPr lang="es-ES" dirty="0"/>
          </a:p>
        </p:txBody>
      </p:sp>
    </p:spTree>
    <p:extLst>
      <p:ext uri="{BB962C8B-B14F-4D97-AF65-F5344CB8AC3E}">
        <p14:creationId xmlns:p14="http://schemas.microsoft.com/office/powerpoint/2010/main" val="1467426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xfrm>
            <a:off x="1150938" y="692150"/>
            <a:ext cx="4556125" cy="3416300"/>
          </a:xfrm>
          <a:ln/>
        </p:spPr>
      </p:sp>
      <p:sp>
        <p:nvSpPr>
          <p:cNvPr id="3993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s-ES" altLang="es-ES" smtClean="0"/>
          </a:p>
        </p:txBody>
      </p:sp>
      <p:sp>
        <p:nvSpPr>
          <p:cNvPr id="4" name="3 Marcador de número de diapositiva"/>
          <p:cNvSpPr>
            <a:spLocks noGrp="1"/>
          </p:cNvSpPr>
          <p:nvPr>
            <p:ph type="sldNum" sz="quarter" idx="5"/>
          </p:nvPr>
        </p:nvSpPr>
        <p:spPr/>
        <p:txBody>
          <a:bodyPr/>
          <a:lstStyle/>
          <a:p>
            <a:pPr>
              <a:defRPr/>
            </a:pPr>
            <a:fld id="{1A0888D2-06FA-4CC8-A03F-BD8A1FD1485F}" type="slidenum">
              <a:rPr lang="es-ES" smtClean="0"/>
              <a:pPr>
                <a:defRPr/>
              </a:pPr>
              <a:t>17</a:t>
            </a:fld>
            <a:endParaRPr lang="es-ES" dirty="0"/>
          </a:p>
        </p:txBody>
      </p:sp>
    </p:spTree>
    <p:extLst>
      <p:ext uri="{BB962C8B-B14F-4D97-AF65-F5344CB8AC3E}">
        <p14:creationId xmlns:p14="http://schemas.microsoft.com/office/powerpoint/2010/main" val="3305667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16257"/>
            <a:ext cx="6097137" cy="318419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grpSp>
        <p:nvGrpSpPr>
          <p:cNvPr id="7" name="15 Grupo"/>
          <p:cNvGrpSpPr>
            <a:grpSpLocks/>
          </p:cNvGrpSpPr>
          <p:nvPr/>
        </p:nvGrpSpPr>
        <p:grpSpPr bwMode="auto">
          <a:xfrm>
            <a:off x="7162800" y="1156648"/>
            <a:ext cx="1441450" cy="1636713"/>
            <a:chOff x="4539" y="2387"/>
            <a:chExt cx="928" cy="1112"/>
          </a:xfrm>
        </p:grpSpPr>
        <p:sp>
          <p:nvSpPr>
            <p:cNvPr id="8" name="16 Rectángulo"/>
            <p:cNvSpPr>
              <a:spLocks noChangeArrowheads="1"/>
            </p:cNvSpPr>
            <p:nvPr/>
          </p:nvSpPr>
          <p:spPr bwMode="auto">
            <a:xfrm>
              <a:off x="4539" y="2395"/>
              <a:ext cx="928" cy="1104"/>
            </a:xfrm>
            <a:prstGeom prst="rect">
              <a:avLst/>
            </a:prstGeom>
            <a:solidFill>
              <a:srgbClr val="003399"/>
            </a:solidFill>
            <a:ln w="9525">
              <a:noFill/>
              <a:miter lim="800000"/>
              <a:headEnd/>
              <a:tailEnd/>
            </a:ln>
          </p:spPr>
          <p:txBody>
            <a:bodyPr wrap="none" lIns="92075" tIns="46038" rIns="92075" bIns="46038" anchor="ctr"/>
            <a:lstStyle/>
            <a:p>
              <a:pPr>
                <a:defRPr/>
              </a:pPr>
              <a:endParaRPr lang="es-ES" sz="1800" dirty="0">
                <a:solidFill>
                  <a:srgbClr val="000000"/>
                </a:solidFill>
                <a:latin typeface="Arial" charset="0"/>
                <a:cs typeface="+mn-cs"/>
              </a:endParaRPr>
            </a:p>
          </p:txBody>
        </p:sp>
        <p:pic>
          <p:nvPicPr>
            <p:cNvPr id="9" name="17 Rectángul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39" y="2387"/>
              <a:ext cx="928" cy="1087"/>
            </a:xfrm>
            <a:prstGeom prst="rect">
              <a:avLst/>
            </a:prstGeom>
            <a:noFill/>
            <a:ln w="9525">
              <a:noFill/>
              <a:miter lim="800000"/>
              <a:headEnd/>
              <a:tailEnd/>
            </a:ln>
          </p:spPr>
        </p:pic>
      </p:grpSp>
    </p:spTree>
    <p:extLst>
      <p:ext uri="{BB962C8B-B14F-4D97-AF65-F5344CB8AC3E}">
        <p14:creationId xmlns:p14="http://schemas.microsoft.com/office/powerpoint/2010/main" val="234808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09391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356602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sp>
        <p:nvSpPr>
          <p:cNvPr id="2" name="Title 1"/>
          <p:cNvSpPr>
            <a:spLocks noGrp="1"/>
          </p:cNvSpPr>
          <p:nvPr>
            <p:ph type="ctrTitle"/>
          </p:nvPr>
        </p:nvSpPr>
        <p:spPr>
          <a:xfrm>
            <a:off x="822960" y="758952"/>
            <a:ext cx="5189200" cy="3566160"/>
          </a:xfrm>
        </p:spPr>
        <p:txBody>
          <a:bodyPr anchor="b">
            <a:normAutofit/>
          </a:bodyPr>
          <a:lstStyle>
            <a:lvl1pPr algn="l">
              <a:lnSpc>
                <a:spcPct val="85000"/>
              </a:lnSpc>
              <a:defRPr sz="6600" b="1" spc="-50" baseline="0">
                <a:solidFill>
                  <a:srgbClr val="BD582C"/>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4" name="15 Grupo"/>
          <p:cNvGrpSpPr>
            <a:grpSpLocks/>
          </p:cNvGrpSpPr>
          <p:nvPr/>
        </p:nvGrpSpPr>
        <p:grpSpPr bwMode="auto">
          <a:xfrm>
            <a:off x="6870934" y="760948"/>
            <a:ext cx="1441450" cy="1636713"/>
            <a:chOff x="4539" y="2387"/>
            <a:chExt cx="928" cy="1112"/>
          </a:xfrm>
        </p:grpSpPr>
        <p:sp>
          <p:nvSpPr>
            <p:cNvPr id="15" name="16 Rectángulo"/>
            <p:cNvSpPr>
              <a:spLocks noChangeArrowheads="1"/>
            </p:cNvSpPr>
            <p:nvPr/>
          </p:nvSpPr>
          <p:spPr bwMode="auto">
            <a:xfrm>
              <a:off x="4539" y="2395"/>
              <a:ext cx="928" cy="1104"/>
            </a:xfrm>
            <a:prstGeom prst="rect">
              <a:avLst/>
            </a:prstGeom>
            <a:solidFill>
              <a:srgbClr val="003399"/>
            </a:solidFill>
            <a:ln w="9525">
              <a:noFill/>
              <a:miter lim="800000"/>
              <a:headEnd/>
              <a:tailEnd/>
            </a:ln>
          </p:spPr>
          <p:txBody>
            <a:bodyPr wrap="none" lIns="92075" tIns="46038" rIns="92075" bIns="46038" anchor="ctr"/>
            <a:lstStyle/>
            <a:p>
              <a:pPr>
                <a:defRPr/>
              </a:pPr>
              <a:endParaRPr lang="es-ES" sz="1800" dirty="0">
                <a:solidFill>
                  <a:srgbClr val="000000"/>
                </a:solidFill>
                <a:latin typeface="Arial" charset="0"/>
                <a:cs typeface="+mn-cs"/>
              </a:endParaRPr>
            </a:p>
          </p:txBody>
        </p:sp>
        <p:pic>
          <p:nvPicPr>
            <p:cNvPr id="16" name="17 Rectángul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39" y="2387"/>
              <a:ext cx="928" cy="1087"/>
            </a:xfrm>
            <a:prstGeom prst="rect">
              <a:avLst/>
            </a:prstGeom>
            <a:noFill/>
            <a:ln w="9525">
              <a:noFill/>
              <a:miter lim="800000"/>
              <a:headEnd/>
              <a:tailEnd/>
            </a:ln>
          </p:spPr>
        </p:pic>
      </p:grpSp>
    </p:spTree>
    <p:extLst>
      <p:ext uri="{BB962C8B-B14F-4D97-AF65-F5344CB8AC3E}">
        <p14:creationId xmlns:p14="http://schemas.microsoft.com/office/powerpoint/2010/main" val="321516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554896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200" b="1">
                <a:solidFill>
                  <a:srgbClr val="BD582C"/>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715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solidFill>
                  <a:srgbClr val="BD582C"/>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53F5CF9-6EC0-41CC-AB26-370D12F662C9}" type="datetimeFigureOut">
              <a:rPr lang="es-ES" smtClean="0"/>
              <a:t>29/09/2015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27109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solidFill>
                  <a:srgbClr val="BD582C"/>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a:solidFill>
            <a:srgbClr val="BD582C"/>
          </a:solidFill>
        </p:spPr>
        <p:txBody>
          <a:bodyPr lIns="91440" rIns="91440" anchor="ctr">
            <a:normAutofit/>
          </a:bodyPr>
          <a:lstStyle>
            <a:lvl1pPr marL="0" indent="0">
              <a:buNone/>
              <a:defRPr sz="20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a:solidFill>
            <a:srgbClr val="BD582C"/>
          </a:solidFill>
        </p:spPr>
        <p:txBody>
          <a:bodyPr lIns="91440" rIns="91440" anchor="ctr">
            <a:normAutofit/>
          </a:bodyPr>
          <a:lstStyle>
            <a:lvl1pPr marL="0" indent="0">
              <a:buNone/>
              <a:defRPr sz="20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53F5CF9-6EC0-41CC-AB26-370D12F662C9}" type="datetimeFigureOut">
              <a:rPr lang="es-ES" smtClean="0"/>
              <a:t>29/09/2015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190625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53F5CF9-6EC0-41CC-AB26-370D12F662C9}" type="datetimeFigureOut">
              <a:rPr lang="es-ES" smtClean="0"/>
              <a:t>29/09/2015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27185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7" name="Date Placeholder 6"/>
          <p:cNvSpPr>
            <a:spLocks noGrp="1"/>
          </p:cNvSpPr>
          <p:nvPr>
            <p:ph type="dt" sz="half" idx="10"/>
          </p:nvPr>
        </p:nvSpPr>
        <p:spPr/>
        <p:txBody>
          <a:bodyPr/>
          <a:lstStyle/>
          <a:p>
            <a:fld id="{153F5CF9-6EC0-41CC-AB26-370D12F662C9}" type="datetimeFigureOut">
              <a:rPr lang="es-ES" smtClean="0"/>
              <a:t>29/09/2015</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884674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BD582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5" name="Date Placeholder 4"/>
          <p:cNvSpPr>
            <a:spLocks noGrp="1"/>
          </p:cNvSpPr>
          <p:nvPr>
            <p:ph type="dt" sz="half" idx="10"/>
          </p:nvPr>
        </p:nvSpPr>
        <p:spPr>
          <a:xfrm>
            <a:off x="2504207" y="6427365"/>
            <a:ext cx="1963883" cy="365125"/>
          </a:xfrm>
        </p:spPr>
        <p:txBody>
          <a:bodyPr/>
          <a:lstStyle>
            <a:lvl1pPr algn="l">
              <a:defRPr/>
            </a:lvl1pPr>
          </a:lstStyle>
          <a:p>
            <a:fld id="{153F5CF9-6EC0-41CC-AB26-370D12F662C9}" type="datetimeFigureOut">
              <a:rPr lang="es-ES" smtClean="0"/>
              <a:t>29/09/2015</a:t>
            </a:fld>
            <a:endParaRPr lang="es-ES"/>
          </a:p>
        </p:txBody>
      </p:sp>
      <p:sp>
        <p:nvSpPr>
          <p:cNvPr id="6" name="Footer Placeholder 5"/>
          <p:cNvSpPr>
            <a:spLocks noGrp="1"/>
          </p:cNvSpPr>
          <p:nvPr>
            <p:ph type="ftr" sz="quarter" idx="11"/>
          </p:nvPr>
        </p:nvSpPr>
        <p:spPr>
          <a:xfrm>
            <a:off x="4572000" y="6427365"/>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082388B-0689-4224-A29B-C5F28DFC161C}" type="slidenum">
              <a:rPr lang="es-ES" smtClean="0"/>
              <a:t>‹Nº›</a:t>
            </a:fld>
            <a:endParaRPr lang="es-ES"/>
          </a:p>
        </p:txBody>
      </p:sp>
    </p:spTree>
    <p:extLst>
      <p:ext uri="{BB962C8B-B14F-4D97-AF65-F5344CB8AC3E}">
        <p14:creationId xmlns:p14="http://schemas.microsoft.com/office/powerpoint/2010/main" val="295545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398398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upo 9"/>
          <p:cNvGrpSpPr/>
          <p:nvPr/>
        </p:nvGrpSpPr>
        <p:grpSpPr>
          <a:xfrm>
            <a:off x="-2500" y="6350462"/>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1"/>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3F5CF9-6EC0-41CC-AB26-370D12F662C9}" type="datetimeFigureOut">
              <a:rPr lang="es-ES" smtClean="0"/>
              <a:t>29/09/2015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338991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323064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upo 8"/>
          <p:cNvGrpSpPr/>
          <p:nvPr/>
        </p:nvGrpSpPr>
        <p:grpSpPr>
          <a:xfrm>
            <a:off x="0" y="6334315"/>
            <a:ext cx="9144001" cy="507538"/>
            <a:chOff x="0" y="6334315"/>
            <a:chExt cx="9144001" cy="507538"/>
          </a:xfrm>
        </p:grpSpPr>
        <p:sp>
          <p:nvSpPr>
            <p:cNvPr id="10"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2" name="Vertical Title 1"/>
          <p:cNvSpPr>
            <a:spLocks noGrp="1"/>
          </p:cNvSpPr>
          <p:nvPr>
            <p:ph type="title" orient="vert"/>
          </p:nvPr>
        </p:nvSpPr>
        <p:spPr>
          <a:xfrm>
            <a:off x="6543675" y="414779"/>
            <a:ext cx="1971675"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25580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32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82705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36310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5" name="4 Marcador de texto"/>
          <p:cNvSpPr>
            <a:spLocks noGrp="1"/>
          </p:cNvSpPr>
          <p:nvPr>
            <p:ph type="body" sz="quarter" idx="3"/>
          </p:nvPr>
        </p:nvSpPr>
        <p:spPr>
          <a:xfrm>
            <a:off x="4645025" y="1535113"/>
            <a:ext cx="4041775" cy="639762"/>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72769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37901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85795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17099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3F5CF9-6EC0-41CC-AB26-370D12F662C9}" type="datetimeFigureOut">
              <a:rPr lang="es-ES" smtClean="0"/>
              <a:t>29/09/2015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427186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48600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F5CF9-6EC0-41CC-AB26-370D12F662C9}" type="datetimeFigureOut">
              <a:rPr lang="es-ES" smtClean="0"/>
              <a:t>29/09/2015</a:t>
            </a:fld>
            <a:endParaRPr lang="es-ES"/>
          </a:p>
        </p:txBody>
      </p:sp>
      <p:sp>
        <p:nvSpPr>
          <p:cNvPr id="5" name="4 Marcador de pie de página"/>
          <p:cNvSpPr>
            <a:spLocks noGrp="1"/>
          </p:cNvSpPr>
          <p:nvPr>
            <p:ph type="ftr" sz="quarter" idx="3"/>
          </p:nvPr>
        </p:nvSpPr>
        <p:spPr>
          <a:xfrm>
            <a:off x="3124200" y="648600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472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2388B-0689-4224-A29B-C5F28DFC161C}" type="slidenum">
              <a:rPr lang="es-ES" smtClean="0"/>
              <a:t>‹Nº›</a:t>
            </a:fld>
            <a:endParaRPr lang="es-ES"/>
          </a:p>
        </p:txBody>
      </p:sp>
      <p:grpSp>
        <p:nvGrpSpPr>
          <p:cNvPr id="11" name="10 Grupo"/>
          <p:cNvGrpSpPr/>
          <p:nvPr/>
        </p:nvGrpSpPr>
        <p:grpSpPr>
          <a:xfrm>
            <a:off x="0" y="6093584"/>
            <a:ext cx="9143994" cy="448518"/>
            <a:chOff x="6" y="5726913"/>
            <a:chExt cx="9143994" cy="448518"/>
          </a:xfrm>
        </p:grpSpPr>
        <p:pic>
          <p:nvPicPr>
            <p:cNvPr id="12" name="Picture 261" descr="10000000000001B200000168BB0D57BD"/>
            <p:cNvPicPr>
              <a:picLocks noChangeAspect="1" noChangeArrowheads="1"/>
            </p:cNvPicPr>
            <p:nvPr/>
          </p:nvPicPr>
          <p:blipFill>
            <a:blip r:embed="rId13" cstate="print"/>
            <a:srcRect/>
            <a:stretch>
              <a:fillRect/>
            </a:stretch>
          </p:blipFill>
          <p:spPr bwMode="auto">
            <a:xfrm>
              <a:off x="2163242" y="5726913"/>
              <a:ext cx="6980758" cy="448518"/>
            </a:xfrm>
            <a:prstGeom prst="rect">
              <a:avLst/>
            </a:prstGeom>
            <a:noFill/>
            <a:ln w="9525">
              <a:noFill/>
              <a:miter lim="800000"/>
              <a:headEnd/>
              <a:tailEnd/>
            </a:ln>
          </p:spPr>
        </p:pic>
        <p:pic>
          <p:nvPicPr>
            <p:cNvPr id="13" name="Picture 262" descr="BandaComunicacional"/>
            <p:cNvPicPr>
              <a:picLocks noChangeAspect="1" noChangeArrowheads="1"/>
            </p:cNvPicPr>
            <p:nvPr/>
          </p:nvPicPr>
          <p:blipFill>
            <a:blip r:embed="rId14" cstate="print"/>
            <a:srcRect/>
            <a:stretch>
              <a:fillRect/>
            </a:stretch>
          </p:blipFill>
          <p:spPr bwMode="auto">
            <a:xfrm>
              <a:off x="6" y="5726913"/>
              <a:ext cx="2223871" cy="447626"/>
            </a:xfrm>
            <a:prstGeom prst="rect">
              <a:avLst/>
            </a:prstGeom>
            <a:noFill/>
            <a:ln w="9525">
              <a:noFill/>
              <a:miter lim="800000"/>
              <a:headEnd/>
              <a:tailEnd/>
            </a:ln>
          </p:spPr>
        </p:pic>
      </p:grpSp>
    </p:spTree>
    <p:extLst>
      <p:ext uri="{BB962C8B-B14F-4D97-AF65-F5344CB8AC3E}">
        <p14:creationId xmlns:p14="http://schemas.microsoft.com/office/powerpoint/2010/main" val="2947000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36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262" descr="BandaComunicacional"/>
          <p:cNvPicPr>
            <a:picLocks noChangeAspect="1" noChangeArrowheads="1"/>
          </p:cNvPicPr>
          <p:nvPr/>
        </p:nvPicPr>
        <p:blipFill>
          <a:blip r:embed="rId13" cstate="print"/>
          <a:srcRect/>
          <a:stretch>
            <a:fillRect/>
          </a:stretch>
        </p:blipFill>
        <p:spPr bwMode="auto">
          <a:xfrm>
            <a:off x="30859" y="6442842"/>
            <a:ext cx="1980508" cy="399011"/>
          </a:xfrm>
          <a:prstGeom prst="rect">
            <a:avLst/>
          </a:prstGeom>
          <a:noFill/>
          <a:ln w="9525">
            <a:noFill/>
            <a:miter lim="800000"/>
            <a:headEnd/>
            <a:tailEnd/>
          </a:ln>
        </p:spPr>
      </p:pic>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2202996" y="6436858"/>
            <a:ext cx="1854203" cy="365125"/>
          </a:xfrm>
          <a:prstGeom prst="rect">
            <a:avLst/>
          </a:prstGeom>
        </p:spPr>
        <p:txBody>
          <a:bodyPr vert="horz" lIns="91440" tIns="45720" rIns="91440" bIns="45720" rtlCol="0" anchor="ctr"/>
          <a:lstStyle>
            <a:lvl1pPr algn="l">
              <a:defRPr sz="900">
                <a:solidFill>
                  <a:srgbClr val="FFFFFF"/>
                </a:solidFill>
              </a:defRPr>
            </a:lvl1pPr>
          </a:lstStyle>
          <a:p>
            <a:fld id="{153F5CF9-6EC0-41CC-AB26-370D12F662C9}" type="datetimeFigureOut">
              <a:rPr lang="es-ES" smtClean="0"/>
              <a:t>29/09/2015</a:t>
            </a:fld>
            <a:endParaRPr lang="es-ES"/>
          </a:p>
        </p:txBody>
      </p:sp>
      <p:sp>
        <p:nvSpPr>
          <p:cNvPr id="5" name="Footer Placeholder 4"/>
          <p:cNvSpPr>
            <a:spLocks noGrp="1"/>
          </p:cNvSpPr>
          <p:nvPr>
            <p:ph type="ftr" sz="quarter" idx="3"/>
          </p:nvPr>
        </p:nvSpPr>
        <p:spPr>
          <a:xfrm>
            <a:off x="4328498" y="643972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8159981" y="6441099"/>
            <a:ext cx="984019" cy="365125"/>
          </a:xfrm>
          <a:prstGeom prst="rect">
            <a:avLst/>
          </a:prstGeom>
        </p:spPr>
        <p:txBody>
          <a:bodyPr vert="horz" lIns="91440" tIns="45720" rIns="91440" bIns="45720" rtlCol="0" anchor="ctr"/>
          <a:lstStyle>
            <a:lvl1pPr algn="r">
              <a:defRPr sz="1050">
                <a:solidFill>
                  <a:srgbClr val="FFFFFF"/>
                </a:solidFill>
              </a:defRPr>
            </a:lvl1pPr>
          </a:lstStyle>
          <a:p>
            <a:fld id="{9082388B-0689-4224-A29B-C5F28DFC161C}"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8755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5000"/>
        </a:lnSpc>
        <a:spcBef>
          <a:spcPct val="0"/>
        </a:spcBef>
        <a:buNone/>
        <a:defRPr sz="4800" b="1" kern="1200" spc="-50" baseline="0">
          <a:solidFill>
            <a:srgbClr val="BD582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Lección 4. Los recursos ambientales de la actividad turística</a:t>
            </a:r>
            <a:endParaRPr lang="es-ES" dirty="0"/>
          </a:p>
        </p:txBody>
      </p:sp>
      <p:sp>
        <p:nvSpPr>
          <p:cNvPr id="3" name="2 Subtítulo"/>
          <p:cNvSpPr>
            <a:spLocks noGrp="1"/>
          </p:cNvSpPr>
          <p:nvPr>
            <p:ph type="subTitle" idx="1"/>
          </p:nvPr>
        </p:nvSpPr>
        <p:spPr/>
        <p:txBody>
          <a:bodyPr>
            <a:normAutofit fontScale="62500" lnSpcReduction="20000"/>
          </a:bodyPr>
          <a:lstStyle/>
          <a:p>
            <a:pPr lvl="0"/>
            <a:r>
              <a:rPr lang="de-DE" smtClean="0"/>
              <a:t>Regulación Administrativa del Turismo</a:t>
            </a:r>
          </a:p>
          <a:p>
            <a:pPr lvl="0"/>
            <a:r>
              <a:rPr lang="de-DE" smtClean="0"/>
              <a:t>Grado en turismo (Curso 2015-2016)</a:t>
            </a:r>
          </a:p>
          <a:p>
            <a:pPr lvl="0"/>
            <a:r>
              <a:rPr lang="de-DE" smtClean="0"/>
              <a:t>Unniversidad carlos III de madrid – campus de colmenarejo.</a:t>
            </a:r>
          </a:p>
          <a:p>
            <a:pPr lvl="0"/>
            <a:endParaRPr lang="es-ES" dirty="0" smtClean="0"/>
          </a:p>
        </p:txBody>
      </p:sp>
    </p:spTree>
    <p:extLst>
      <p:ext uri="{BB962C8B-B14F-4D97-AF65-F5344CB8AC3E}">
        <p14:creationId xmlns:p14="http://schemas.microsoft.com/office/powerpoint/2010/main" val="1391073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ES" altLang="es-ES" smtClean="0"/>
              <a:t>EMAS: ESPAÑA</a:t>
            </a:r>
            <a:endParaRPr lang="es-ES" altLang="es-ES" dirty="0" smtClean="0"/>
          </a:p>
        </p:txBody>
      </p:sp>
      <p:sp>
        <p:nvSpPr>
          <p:cNvPr id="18435" name="2 Marcador de contenido"/>
          <p:cNvSpPr>
            <a:spLocks noGrp="1"/>
          </p:cNvSpPr>
          <p:nvPr>
            <p:ph idx="1"/>
          </p:nvPr>
        </p:nvSpPr>
        <p:spPr/>
        <p:txBody>
          <a:bodyPr/>
          <a:lstStyle/>
          <a:p>
            <a:r>
              <a:rPr lang="es-ES" altLang="es-ES" smtClean="0"/>
              <a:t>Norma aplicable: Real Decreto 85/1996, de 26 de enero (pendiente de adaptación al RegUE 2009).</a:t>
            </a:r>
          </a:p>
          <a:p>
            <a:pPr lvl="1"/>
            <a:r>
              <a:rPr lang="es-ES" altLang="es-ES" smtClean="0"/>
              <a:t>Organismos competentes serán designados por las CCAA. </a:t>
            </a:r>
          </a:p>
          <a:p>
            <a:pPr lvl="1"/>
            <a:r>
              <a:rPr lang="es-ES" altLang="es-ES" smtClean="0"/>
              <a:t>A nivel Estatal es el Ministerio</a:t>
            </a:r>
          </a:p>
          <a:p>
            <a:pPr lvl="1"/>
            <a:r>
              <a:rPr lang="es-ES" altLang="es-ES" smtClean="0"/>
              <a:t>Acreditadores de verificadores: los que cumplan las condiciones del Reglamento. Nacional: ENAC  </a:t>
            </a:r>
            <a:endParaRPr lang="es-ES" altLang="es-ES" dirty="0" smtClean="0"/>
          </a:p>
        </p:txBody>
      </p:sp>
    </p:spTree>
    <p:extLst>
      <p:ext uri="{BB962C8B-B14F-4D97-AF65-F5344CB8AC3E}">
        <p14:creationId xmlns:p14="http://schemas.microsoft.com/office/powerpoint/2010/main" val="524791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r>
              <a:rPr lang="es-ES" altLang="es-ES" smtClean="0"/>
              <a:t>EMAS: ESPAÑA</a:t>
            </a:r>
            <a:endParaRPr lang="es-ES" altLang="es-ES" dirty="0" smtClean="0"/>
          </a:p>
        </p:txBody>
      </p:sp>
      <p:sp>
        <p:nvSpPr>
          <p:cNvPr id="19459" name="2 Marcador de contenido"/>
          <p:cNvSpPr>
            <a:spLocks noGrp="1"/>
          </p:cNvSpPr>
          <p:nvPr>
            <p:ph idx="1"/>
          </p:nvPr>
        </p:nvSpPr>
        <p:spPr/>
        <p:txBody>
          <a:bodyPr>
            <a:normAutofit fontScale="85000" lnSpcReduction="20000"/>
          </a:bodyPr>
          <a:lstStyle/>
          <a:p>
            <a:endParaRPr lang="es-ES" altLang="es-ES" smtClean="0"/>
          </a:p>
          <a:p>
            <a:r>
              <a:rPr lang="es-ES" altLang="es-ES" smtClean="0"/>
              <a:t>¿Qué debe hacer la Administración?</a:t>
            </a:r>
          </a:p>
          <a:p>
            <a:pPr lvl="1"/>
            <a:r>
              <a:rPr lang="es-ES" altLang="es-ES" smtClean="0"/>
              <a:t>a) El organismo competente ha recibido la solicitud de inscripción en el registro con todos los documentos a que se refiere el artículo 6.</a:t>
            </a:r>
          </a:p>
          <a:p>
            <a:pPr lvl="1"/>
            <a:r>
              <a:rPr lang="es-ES" altLang="es-ES" smtClean="0"/>
              <a:t>b) El organismo competente ha comprobado que se han llevado a cabo la verificación y la validación que se recoge en el apartado 2 del artículo 5 de este Decreto.</a:t>
            </a:r>
          </a:p>
          <a:p>
            <a:pPr lvl="1"/>
            <a:r>
              <a:rPr lang="es-ES" altLang="es-ES" smtClean="0"/>
              <a:t>c) El organismo competente considera, a la vista de las pruebas materiales recibidas, por ejemplo de un informe por escrito de la autoridad competente en la aplicación de la legislación medioambiental, que no existen pruebas del incumplimiento de los requisitos legales aplicables en materia de medio ambiente.</a:t>
            </a:r>
          </a:p>
          <a:p>
            <a:pPr lvl="1"/>
            <a:r>
              <a:rPr lang="es-ES" altLang="es-ES" smtClean="0"/>
              <a:t>d) No hay reclamaciones relevantes de las partes interesadas o las reclamaciones se han resuelto de manera positiva.</a:t>
            </a:r>
          </a:p>
          <a:p>
            <a:pPr lvl="1"/>
            <a:r>
              <a:rPr lang="es-ES" altLang="es-ES" smtClean="0"/>
              <a:t>e) El organismo competente considera, sobre las bases de las pruebas recibidas, que la organización cumple todos los requisitos del Reglamento EMAS.</a:t>
            </a:r>
          </a:p>
          <a:p>
            <a:r>
              <a:rPr lang="es-ES" altLang="es-ES" smtClean="0"/>
              <a:t>Efectos </a:t>
            </a:r>
          </a:p>
          <a:p>
            <a:pPr lvl="1"/>
            <a:r>
              <a:rPr lang="es-ES" altLang="es-ES" smtClean="0"/>
              <a:t>Puede utilizarse el distintivo </a:t>
            </a:r>
          </a:p>
          <a:p>
            <a:pPr lvl="1"/>
            <a:r>
              <a:rPr lang="es-ES" altLang="es-ES" smtClean="0"/>
              <a:t>Debe renovarse </a:t>
            </a:r>
            <a:endParaRPr lang="es-ES" altLang="es-ES" dirty="0" smtClean="0"/>
          </a:p>
        </p:txBody>
      </p:sp>
    </p:spTree>
    <p:extLst>
      <p:ext uri="{BB962C8B-B14F-4D97-AF65-F5344CB8AC3E}">
        <p14:creationId xmlns:p14="http://schemas.microsoft.com/office/powerpoint/2010/main" val="1399213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s-ES" altLang="es-ES" smtClean="0"/>
              <a:t>EMAS AUTONÓMICO: EJEMPLO ASTURIANO </a:t>
            </a:r>
            <a:endParaRPr lang="es-ES" altLang="es-ES" dirty="0" smtClean="0"/>
          </a:p>
        </p:txBody>
      </p:sp>
      <p:sp>
        <p:nvSpPr>
          <p:cNvPr id="3" name="2 Marcador de contenido"/>
          <p:cNvSpPr>
            <a:spLocks noGrp="1"/>
          </p:cNvSpPr>
          <p:nvPr>
            <p:ph idx="1"/>
          </p:nvPr>
        </p:nvSpPr>
        <p:spPr/>
        <p:txBody>
          <a:bodyPr>
            <a:normAutofit fontScale="62500" lnSpcReduction="20000"/>
          </a:bodyPr>
          <a:lstStyle/>
          <a:p>
            <a:r>
              <a:rPr lang="es-ES" smtClean="0"/>
              <a:t>NORMA APLICABLE  Decreto 39/2011, de 11 de mayo - LPAS\2011\221</a:t>
            </a:r>
          </a:p>
          <a:p>
            <a:r>
              <a:rPr lang="es-ES" smtClean="0"/>
              <a:t>¿Quiénes? </a:t>
            </a:r>
          </a:p>
          <a:p>
            <a:r>
              <a:rPr lang="es-ES" smtClean="0"/>
              <a:t>Organizaciones que tengan al menos un centro ubicado en el territorio del Principado de Asturias podrán solicitar su inscripción en el Registro EMAS siempre que cumplan los requisitos establecidos en el artículo 5.</a:t>
            </a:r>
          </a:p>
          <a:p>
            <a:r>
              <a:rPr lang="es-ES" smtClean="0"/>
              <a:t>¿Qúe deben hacer?</a:t>
            </a:r>
          </a:p>
          <a:p>
            <a:r>
              <a:rPr lang="es-ES" smtClean="0"/>
              <a:t>a) Realizará un análisis medioambiental de todos sus aspectos medioambientales, de conformidad con los requisitos establecidos en el Reglamento EMAS.</a:t>
            </a:r>
          </a:p>
          <a:p>
            <a:r>
              <a:rPr lang="es-ES" smtClean="0"/>
              <a:t>b) A la luz de los resultados del análisis medioambiental, desarrollará y aplicará un sistema de gestión medioambiental que abarque todos los requisitos del Reglamento EMAS, teniendo en cuenta, cuando se disponga de ellas, las mejores prácticas de gestión medioambiental para su sector.</a:t>
            </a:r>
          </a:p>
          <a:p>
            <a:r>
              <a:rPr lang="es-ES" smtClean="0"/>
              <a:t>c) Realizará una auditoría medioambiental interna de conformidad con los requisitos del Reglamento EMAS.</a:t>
            </a:r>
          </a:p>
          <a:p>
            <a:r>
              <a:rPr lang="es-ES" smtClean="0"/>
              <a:t>d) Preparará una declaración medioambiental con arreglo a lo establecido en el Reglamento EMAS.</a:t>
            </a:r>
          </a:p>
          <a:p>
            <a:r>
              <a:rPr lang="es-ES" smtClean="0"/>
              <a:t>2. El análisis medioambiental inicial, el sistema de gestión medioambiental, el procedimiento de auditoría y su aplicación se someterán a la verificación de un verificador acreditado o autorizado, que, además, validará la declaración medioambiental.</a:t>
            </a:r>
          </a:p>
          <a:p>
            <a:endParaRPr lang="es-ES" smtClean="0"/>
          </a:p>
          <a:p>
            <a:endParaRPr lang="es-ES" dirty="0" smtClean="0"/>
          </a:p>
        </p:txBody>
      </p:sp>
    </p:spTree>
    <p:extLst>
      <p:ext uri="{BB962C8B-B14F-4D97-AF65-F5344CB8AC3E}">
        <p14:creationId xmlns:p14="http://schemas.microsoft.com/office/powerpoint/2010/main" val="1820691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ES" altLang="es-ES" smtClean="0"/>
              <a:t>EMAS AUTONÓMICO: EJEMPLO ASTURIANO </a:t>
            </a:r>
            <a:endParaRPr lang="es-ES" altLang="es-ES" dirty="0" smtClean="0"/>
          </a:p>
        </p:txBody>
      </p:sp>
      <p:sp>
        <p:nvSpPr>
          <p:cNvPr id="3" name="2 Marcador de contenido"/>
          <p:cNvSpPr>
            <a:spLocks noGrp="1"/>
          </p:cNvSpPr>
          <p:nvPr>
            <p:ph idx="1"/>
          </p:nvPr>
        </p:nvSpPr>
        <p:spPr/>
        <p:txBody>
          <a:bodyPr/>
          <a:lstStyle/>
          <a:p>
            <a:r>
              <a:rPr lang="es-ES" smtClean="0"/>
              <a:t>NORMA APLICABLE  Decreto 39/2011, de 11 de mayo - LPAS\2011\221</a:t>
            </a:r>
          </a:p>
          <a:p>
            <a:r>
              <a:rPr lang="es-ES" smtClean="0"/>
              <a:t>¿Qué deben presentar?</a:t>
            </a:r>
          </a:p>
          <a:p>
            <a:r>
              <a:rPr lang="es-ES" smtClean="0"/>
              <a:t>a) El formulario cumplimentado por la organización que incluya al menos la información que figura en el anexo a este Decreto.</a:t>
            </a:r>
          </a:p>
          <a:p>
            <a:r>
              <a:rPr lang="es-ES" smtClean="0"/>
              <a:t>b) La declaración medioambiental validada por un verificador medioambiental.</a:t>
            </a:r>
          </a:p>
          <a:p>
            <a:r>
              <a:rPr lang="es-ES" smtClean="0"/>
              <a:t>c) La declaración del verificador medioambiental sobre las actividades de verificación y validación realizadas.</a:t>
            </a:r>
          </a:p>
          <a:p>
            <a:r>
              <a:rPr lang="es-ES" smtClean="0"/>
              <a:t>d) Las pruebas materiales o documentales que se consideren necesarias para verificar que la organización cumple todos los requisitos legales aplicables en materia de medio ambiente.</a:t>
            </a:r>
          </a:p>
          <a:p>
            <a:endParaRPr lang="es-ES" smtClean="0"/>
          </a:p>
          <a:p>
            <a:endParaRPr lang="es-ES" smtClean="0"/>
          </a:p>
          <a:p>
            <a:endParaRPr lang="es-ES" smtClean="0"/>
          </a:p>
          <a:p>
            <a:endParaRPr lang="es-ES" dirty="0" smtClean="0"/>
          </a:p>
        </p:txBody>
      </p:sp>
    </p:spTree>
    <p:extLst>
      <p:ext uri="{BB962C8B-B14F-4D97-AF65-F5344CB8AC3E}">
        <p14:creationId xmlns:p14="http://schemas.microsoft.com/office/powerpoint/2010/main" val="193850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ES" altLang="es-ES" smtClean="0"/>
              <a:t>ETIQUETA ECOLÓGICA</a:t>
            </a:r>
            <a:endParaRPr lang="es-ES" altLang="es-ES" dirty="0" smtClean="0"/>
          </a:p>
        </p:txBody>
      </p:sp>
      <p:sp>
        <p:nvSpPr>
          <p:cNvPr id="22531" name="2 Marcador de contenido"/>
          <p:cNvSpPr>
            <a:spLocks noGrp="1"/>
          </p:cNvSpPr>
          <p:nvPr>
            <p:ph idx="1"/>
          </p:nvPr>
        </p:nvSpPr>
        <p:spPr/>
        <p:txBody>
          <a:bodyPr>
            <a:normAutofit fontScale="70000" lnSpcReduction="20000"/>
          </a:bodyPr>
          <a:lstStyle/>
          <a:p>
            <a:r>
              <a:rPr lang="es-ES" altLang="es-ES" smtClean="0"/>
              <a:t>¿En qué consiste?</a:t>
            </a:r>
          </a:p>
          <a:p>
            <a:r>
              <a:rPr lang="es-ES" altLang="es-ES" smtClean="0"/>
              <a:t>Es un distintivo que expresa varias actuaciones: la acción pública de fomento y marketing. </a:t>
            </a:r>
          </a:p>
          <a:p>
            <a:r>
              <a:rPr lang="es-ES" altLang="es-ES" smtClean="0"/>
              <a:t>Marco Jurídico </a:t>
            </a:r>
          </a:p>
          <a:p>
            <a:r>
              <a:rPr lang="es-ES" altLang="es-ES" smtClean="0"/>
              <a:t>Reglamento (EC) 66/2010, de 25 de noviembre </a:t>
            </a:r>
          </a:p>
          <a:p>
            <a:r>
              <a:rPr lang="es-ES" altLang="es-ES" smtClean="0"/>
              <a:t>Criterios </a:t>
            </a:r>
          </a:p>
          <a:p>
            <a:r>
              <a:rPr lang="es-ES" altLang="es-ES" smtClean="0"/>
              <a:t> Los criterios de la etiqueta ecológica de la UE se basarán en el comportamiento medioambiental de los productos, teniendo en cuenta los objetivos estratégicos de la Comunidad más recientes en el ámbito del medio ambiente.</a:t>
            </a:r>
          </a:p>
          <a:p>
            <a:r>
              <a:rPr lang="es-ES" altLang="es-ES" smtClean="0"/>
              <a:t>Los criterios de la etiqueta ecológica de la UE se determinarán científicamente teniendo en cuenta la totalidad del ciclo de vida de los productos. A la hora de determinar dichos criterios, se tendrá en cuenta lo siguiente:</a:t>
            </a:r>
          </a:p>
          <a:p>
            <a:endParaRPr lang="es-ES" altLang="es-ES" smtClean="0"/>
          </a:p>
          <a:p>
            <a:r>
              <a:rPr lang="es-ES" altLang="es-ES" smtClean="0"/>
              <a:t>a) Los impactos ambientales más significativos, en particular el impacto sobre el cambio climático, el impacto sobre la naturaleza y la biodiversidad, el consumo de energía y recursos, la generación de residuos, las emisiones a todos los medios naturales, la contaminación mediante efectos físicos, y la utilización y liberación de sustancias peligrosas,</a:t>
            </a:r>
          </a:p>
          <a:p>
            <a:endParaRPr lang="es-ES" altLang="es-ES" dirty="0" smtClean="0"/>
          </a:p>
        </p:txBody>
      </p:sp>
      <p:pic>
        <p:nvPicPr>
          <p:cNvPr id="22532" name="3 Imagen" descr="ecolab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10475" y="5324475"/>
            <a:ext cx="153352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5 Rectángulo"/>
          <p:cNvSpPr>
            <a:spLocks noChangeArrowheads="1"/>
          </p:cNvSpPr>
          <p:nvPr/>
        </p:nvSpPr>
        <p:spPr bwMode="auto">
          <a:xfrm>
            <a:off x="3221038" y="6389688"/>
            <a:ext cx="457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FF99"/>
                </a:solidFill>
                <a:latin typeface="Century Gothic" pitchFamily="34" charset="0"/>
                <a:cs typeface="Arial" charset="0"/>
              </a:defRPr>
            </a:lvl1pPr>
            <a:lvl2pPr marL="742950" indent="-285750" eaLnBrk="0" hangingPunct="0">
              <a:defRPr sz="2400">
                <a:solidFill>
                  <a:srgbClr val="FFFF99"/>
                </a:solidFill>
                <a:latin typeface="Century Gothic" pitchFamily="34" charset="0"/>
                <a:cs typeface="Arial" charset="0"/>
              </a:defRPr>
            </a:lvl2pPr>
            <a:lvl3pPr marL="1143000" indent="-228600" eaLnBrk="0" hangingPunct="0">
              <a:defRPr sz="2400">
                <a:solidFill>
                  <a:srgbClr val="FFFF99"/>
                </a:solidFill>
                <a:latin typeface="Century Gothic" pitchFamily="34" charset="0"/>
                <a:cs typeface="Arial" charset="0"/>
              </a:defRPr>
            </a:lvl3pPr>
            <a:lvl4pPr marL="1600200" indent="-228600" eaLnBrk="0" hangingPunct="0">
              <a:defRPr sz="2400">
                <a:solidFill>
                  <a:srgbClr val="FFFF99"/>
                </a:solidFill>
                <a:latin typeface="Century Gothic" pitchFamily="34" charset="0"/>
                <a:cs typeface="Arial" charset="0"/>
              </a:defRPr>
            </a:lvl4pPr>
            <a:lvl5pPr marL="2057400" indent="-228600" eaLnBrk="0" hangingPunct="0">
              <a:defRPr sz="2400">
                <a:solidFill>
                  <a:srgbClr val="FFFF99"/>
                </a:solidFill>
                <a:latin typeface="Century Gothic" pitchFamily="34" charset="0"/>
                <a:cs typeface="Arial" charset="0"/>
              </a:defRPr>
            </a:lvl5pPr>
            <a:lvl6pPr marL="2514600" indent="-228600" eaLnBrk="0" fontAlgn="base" hangingPunct="0">
              <a:spcBef>
                <a:spcPct val="0"/>
              </a:spcBef>
              <a:spcAft>
                <a:spcPct val="0"/>
              </a:spcAft>
              <a:defRPr sz="2400">
                <a:solidFill>
                  <a:srgbClr val="FFFF99"/>
                </a:solidFill>
                <a:latin typeface="Century Gothic" pitchFamily="34" charset="0"/>
                <a:cs typeface="Arial" charset="0"/>
              </a:defRPr>
            </a:lvl6pPr>
            <a:lvl7pPr marL="2971800" indent="-228600" eaLnBrk="0" fontAlgn="base" hangingPunct="0">
              <a:spcBef>
                <a:spcPct val="0"/>
              </a:spcBef>
              <a:spcAft>
                <a:spcPct val="0"/>
              </a:spcAft>
              <a:defRPr sz="2400">
                <a:solidFill>
                  <a:srgbClr val="FFFF99"/>
                </a:solidFill>
                <a:latin typeface="Century Gothic" pitchFamily="34" charset="0"/>
                <a:cs typeface="Arial" charset="0"/>
              </a:defRPr>
            </a:lvl7pPr>
            <a:lvl8pPr marL="3429000" indent="-228600" eaLnBrk="0" fontAlgn="base" hangingPunct="0">
              <a:spcBef>
                <a:spcPct val="0"/>
              </a:spcBef>
              <a:spcAft>
                <a:spcPct val="0"/>
              </a:spcAft>
              <a:defRPr sz="2400">
                <a:solidFill>
                  <a:srgbClr val="FFFF99"/>
                </a:solidFill>
                <a:latin typeface="Century Gothic" pitchFamily="34" charset="0"/>
                <a:cs typeface="Arial" charset="0"/>
              </a:defRPr>
            </a:lvl8pPr>
            <a:lvl9pPr marL="3886200" indent="-228600" eaLnBrk="0" fontAlgn="base" hangingPunct="0">
              <a:spcBef>
                <a:spcPct val="0"/>
              </a:spcBef>
              <a:spcAft>
                <a:spcPct val="0"/>
              </a:spcAft>
              <a:defRPr sz="2400">
                <a:solidFill>
                  <a:srgbClr val="FFFF99"/>
                </a:solidFill>
                <a:latin typeface="Century Gothic" pitchFamily="34" charset="0"/>
                <a:cs typeface="Arial" charset="0"/>
              </a:defRPr>
            </a:lvl9pPr>
          </a:lstStyle>
          <a:p>
            <a:pPr eaLnBrk="1" hangingPunct="1"/>
            <a:r>
              <a:rPr lang="es-ES" altLang="es-ES" sz="1200">
                <a:solidFill>
                  <a:srgbClr val="000000"/>
                </a:solidFill>
              </a:rPr>
              <a:t>Imagen tomada de http://ec.europa.eu/environment/ecolabel/</a:t>
            </a:r>
          </a:p>
        </p:txBody>
      </p:sp>
    </p:spTree>
    <p:extLst>
      <p:ext uri="{BB962C8B-B14F-4D97-AF65-F5344CB8AC3E}">
        <p14:creationId xmlns:p14="http://schemas.microsoft.com/office/powerpoint/2010/main" val="2891706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ES" altLang="es-ES" smtClean="0"/>
              <a:t>ETIQUETA ECOLÓGICA</a:t>
            </a:r>
            <a:endParaRPr lang="es-ES" altLang="es-ES" dirty="0" smtClean="0"/>
          </a:p>
        </p:txBody>
      </p:sp>
      <p:sp>
        <p:nvSpPr>
          <p:cNvPr id="23555" name="2 Marcador de contenido"/>
          <p:cNvSpPr>
            <a:spLocks noGrp="1"/>
          </p:cNvSpPr>
          <p:nvPr>
            <p:ph idx="1"/>
          </p:nvPr>
        </p:nvSpPr>
        <p:spPr/>
        <p:txBody>
          <a:bodyPr>
            <a:normAutofit fontScale="70000" lnSpcReduction="20000"/>
          </a:bodyPr>
          <a:lstStyle/>
          <a:p>
            <a:endParaRPr lang="es-ES" altLang="es-ES" smtClean="0"/>
          </a:p>
          <a:p>
            <a:endParaRPr lang="es-ES" altLang="es-ES" smtClean="0"/>
          </a:p>
          <a:p>
            <a:r>
              <a:rPr lang="es-ES" altLang="es-ES" smtClean="0"/>
              <a:t>Criterios </a:t>
            </a:r>
          </a:p>
          <a:p>
            <a:r>
              <a:rPr lang="es-ES" altLang="es-ES" smtClean="0"/>
              <a:t>b) la sustitución de las sustancias peligrosas por otras más seguras o el uso de materiales o diseños alternativos, siempre que ello sea técnicamente viable,</a:t>
            </a:r>
          </a:p>
          <a:p>
            <a:r>
              <a:rPr lang="es-ES" altLang="es-ES" smtClean="0"/>
              <a:t>c) la posibilidad de reducir el impacto ambiental por razón de la durabilidad y la reutilizabilidad de los productos,</a:t>
            </a:r>
          </a:p>
          <a:p>
            <a:r>
              <a:rPr lang="es-ES" altLang="es-ES" smtClean="0"/>
              <a:t>d) el equilibrio medioambiental neto entre las cargas y beneficios ecológicos, incluidos los aspectos sanitarios y de seguridad, en las distintas fases del ciclo de vida de los productos considerados,</a:t>
            </a:r>
          </a:p>
          <a:p>
            <a:r>
              <a:rPr lang="es-ES" altLang="es-ES" smtClean="0"/>
              <a:t>e) cuando proceda, los aspectos éticos y sociales, por ejemplo haciendo referencia a los convenios y acuerdos internacionales pertinentes en la materia, como son las normas y los códigos de conducta de la OIT,</a:t>
            </a:r>
          </a:p>
          <a:p>
            <a:r>
              <a:rPr lang="es-ES" altLang="es-ES" smtClean="0"/>
              <a:t>f) los criterios de otras etiquetas ecológicas, en especial las etiquetas medioambientales EN ISO 14024 tipo I reconocidas oficialmente, a nivel nacional o regional, cuando existan para esa categoría de productos, a fin de mejorar las sinergias,</a:t>
            </a:r>
          </a:p>
          <a:p>
            <a:r>
              <a:rPr lang="es-ES" altLang="es-ES" smtClean="0"/>
              <a:t>g) El objetivo de reducción de la experimentación con animales.</a:t>
            </a:r>
          </a:p>
          <a:p>
            <a:endParaRPr lang="es-ES" altLang="es-ES" smtClean="0"/>
          </a:p>
          <a:p>
            <a:endParaRPr lang="es-ES" altLang="es-ES" dirty="0" smtClean="0"/>
          </a:p>
        </p:txBody>
      </p:sp>
    </p:spTree>
    <p:extLst>
      <p:ext uri="{BB962C8B-B14F-4D97-AF65-F5344CB8AC3E}">
        <p14:creationId xmlns:p14="http://schemas.microsoft.com/office/powerpoint/2010/main" val="37880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ES" altLang="es-ES" smtClean="0"/>
              <a:t>ETIQUETA ECOLÓGICA</a:t>
            </a:r>
            <a:endParaRPr lang="es-ES" altLang="es-ES" dirty="0" smtClean="0"/>
          </a:p>
        </p:txBody>
      </p:sp>
      <p:sp>
        <p:nvSpPr>
          <p:cNvPr id="24579" name="2 Marcador de contenido"/>
          <p:cNvSpPr>
            <a:spLocks noGrp="1"/>
          </p:cNvSpPr>
          <p:nvPr>
            <p:ph idx="1"/>
          </p:nvPr>
        </p:nvSpPr>
        <p:spPr/>
        <p:txBody>
          <a:bodyPr>
            <a:normAutofit fontScale="62500" lnSpcReduction="20000"/>
          </a:bodyPr>
          <a:lstStyle/>
          <a:p>
            <a:endParaRPr lang="es-ES" altLang="es-ES" smtClean="0"/>
          </a:p>
          <a:p>
            <a:r>
              <a:rPr lang="es-ES" altLang="es-ES" smtClean="0"/>
              <a:t>¿Qué puede etiquetarse?</a:t>
            </a:r>
          </a:p>
          <a:p>
            <a:r>
              <a:rPr lang="es-ES" altLang="es-ES" smtClean="0"/>
              <a:t>Todo bien o servicio suministrado para distribución, consumo o utilización en el mercado comunitario, ya sea mediante pago o de forma gratuita, excepto, medicamentos para uso humano y animal.  </a:t>
            </a:r>
          </a:p>
          <a:p>
            <a:r>
              <a:rPr lang="es-ES" altLang="es-ES" smtClean="0"/>
              <a:t>¿Qué condiciones tienen que cumplir los alojamientos turísticos para ser etiquetados?</a:t>
            </a:r>
          </a:p>
          <a:p>
            <a:r>
              <a:rPr lang="es-ES" altLang="es-ES" smtClean="0"/>
              <a:t>Marco jurídico:  Decisión 2009/578/CE, de 9 de julio</a:t>
            </a:r>
          </a:p>
          <a:p>
            <a:r>
              <a:rPr lang="es-ES" altLang="es-ES" smtClean="0"/>
              <a:t>a) Corresponderán a la categoría de productos «servicios de alojamiento turístico»;</a:t>
            </a:r>
          </a:p>
          <a:p>
            <a:r>
              <a:rPr lang="es-ES" altLang="es-ES" smtClean="0"/>
              <a:t>b) cumplirán cada uno de los criterios establecidos en la sección A del anexo de la presente Decisión;</a:t>
            </a:r>
          </a:p>
          <a:p>
            <a:r>
              <a:rPr lang="es-ES" altLang="es-ES" smtClean="0"/>
              <a:t>c) cumplirán un número de criterios suficiente de entre los establecidos en la sección B del anexo de la presente Decisión, a fin de adquirir el número de puntos indicado en los apartados 2 y 3.</a:t>
            </a:r>
          </a:p>
          <a:p>
            <a:r>
              <a:rPr lang="es-ES" altLang="es-ES" smtClean="0"/>
              <a:t>2. A los efectos de lo establecido en el apartado 1, letra c), el servicio de alojamiento turístico deberá obtener al menos 20 puntos por el servicio principal. 3. La puntuación indicada en el apartado 2 se aumentará en la medida indicada a continuación, siempre que el servicio lo preste el mismo gestor o propietario del establecimiento: a) 3 puntos por los servicios de restauración; b) 3 puntos por las zonas verdes o exteriores disponibles para los clientes; c) 3 puntos por las actividades recreativas o de bienestar físico o 5 puntos si la actividad recreativa o de bienestar físico se realiza en un centro de bienestar físico.</a:t>
            </a:r>
          </a:p>
          <a:p>
            <a:endParaRPr lang="es-ES" altLang="es-ES" dirty="0" smtClean="0"/>
          </a:p>
        </p:txBody>
      </p:sp>
    </p:spTree>
    <p:extLst>
      <p:ext uri="{BB962C8B-B14F-4D97-AF65-F5344CB8AC3E}">
        <p14:creationId xmlns:p14="http://schemas.microsoft.com/office/powerpoint/2010/main" val="136888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ES" altLang="es-ES" smtClean="0"/>
              <a:t>ETIQUETA ECOLÓGICA</a:t>
            </a:r>
            <a:endParaRPr lang="es-ES" altLang="es-ES" dirty="0" smtClean="0"/>
          </a:p>
        </p:txBody>
      </p:sp>
      <p:sp>
        <p:nvSpPr>
          <p:cNvPr id="25603" name="2 Marcador de contenido"/>
          <p:cNvSpPr>
            <a:spLocks noGrp="1"/>
          </p:cNvSpPr>
          <p:nvPr>
            <p:ph idx="1"/>
          </p:nvPr>
        </p:nvSpPr>
        <p:spPr/>
        <p:txBody>
          <a:bodyPr>
            <a:normAutofit fontScale="92500" lnSpcReduction="20000"/>
          </a:bodyPr>
          <a:lstStyle/>
          <a:p>
            <a:endParaRPr lang="es-ES" altLang="es-ES" smtClean="0"/>
          </a:p>
          <a:p>
            <a:r>
              <a:rPr lang="es-ES" altLang="es-ES" smtClean="0"/>
              <a:t> Requisitos generales</a:t>
            </a:r>
          </a:p>
          <a:p>
            <a:r>
              <a:rPr lang="es-ES" altLang="es-ES" smtClean="0"/>
              <a:t>Para solicitar la etiqueta ecológica, los interesados tendrán que cumplir las obligaciones jurídicas europeas, nacionales y locales. En particular, deberá garantizarse lo siguiente:</a:t>
            </a:r>
          </a:p>
          <a:p>
            <a:r>
              <a:rPr lang="es-ES" altLang="es-ES" smtClean="0"/>
              <a:t>La estructura física está construida legalmente y respeta todas las leyes y reglamentos aplicables en la zona en la que está erigida, especialmente los relacionados con el paisaje y la conservación de la biodiversidad.</a:t>
            </a:r>
          </a:p>
          <a:p>
            <a:r>
              <a:rPr lang="es-ES" altLang="es-ES" smtClean="0"/>
              <a:t>La estructura física respeta las leyes y reglamentos europeos, nacionales y locales referentes a la conservación de la energía, los manantiales, el tratamiento y el vertido de las aguas, la recogida y eliminación de residuos, el mantenimiento del equipo, y la salud y la seguridad.</a:t>
            </a:r>
          </a:p>
          <a:p>
            <a:r>
              <a:rPr lang="es-ES" altLang="es-ES" smtClean="0"/>
              <a:t>La empresa está operativa y ha sido registrada según lo establecido por la legislación nacional o local, y su personal está empleado legalmente y asegurado.</a:t>
            </a:r>
            <a:endParaRPr lang="es-ES" altLang="es-ES" dirty="0" smtClean="0"/>
          </a:p>
        </p:txBody>
      </p:sp>
    </p:spTree>
    <p:extLst>
      <p:ext uri="{BB962C8B-B14F-4D97-AF65-F5344CB8AC3E}">
        <p14:creationId xmlns:p14="http://schemas.microsoft.com/office/powerpoint/2010/main" val="946366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r>
              <a:rPr lang="es-ES" altLang="es-ES" smtClean="0"/>
              <a:t>ETIQUETA ECOLÓGICA: NORMATIVA NACIONAL</a:t>
            </a:r>
            <a:endParaRPr lang="es-ES" altLang="es-ES" dirty="0" smtClean="0"/>
          </a:p>
        </p:txBody>
      </p:sp>
      <p:sp>
        <p:nvSpPr>
          <p:cNvPr id="28675" name="5 Marcador de contenido"/>
          <p:cNvSpPr>
            <a:spLocks noGrp="1"/>
          </p:cNvSpPr>
          <p:nvPr>
            <p:ph idx="1"/>
          </p:nvPr>
        </p:nvSpPr>
        <p:spPr/>
        <p:txBody>
          <a:bodyPr>
            <a:normAutofit lnSpcReduction="10000"/>
          </a:bodyPr>
          <a:lstStyle/>
          <a:p>
            <a:r>
              <a:rPr lang="es-ES" altLang="es-ES" smtClean="0"/>
              <a:t>Nacional: Real Decreto 598/1994</a:t>
            </a:r>
          </a:p>
          <a:p>
            <a:r>
              <a:rPr lang="es-ES" altLang="es-ES" smtClean="0"/>
              <a:t>Autonómica </a:t>
            </a:r>
          </a:p>
          <a:p>
            <a:endParaRPr lang="es-ES" altLang="es-ES" smtClean="0"/>
          </a:p>
          <a:p>
            <a:r>
              <a:rPr lang="es-ES" altLang="es-ES" smtClean="0"/>
              <a:t>Comunidad de Madrid. ETIQUETAS-UNIÓN EUROPEA. Aplicación del sistema revisado de etiqueta ecológica comunitaria en la Comunidad de Madrid. Decreto 216/2003, de 16 de octubre LCM 2003\466</a:t>
            </a:r>
          </a:p>
          <a:p>
            <a:endParaRPr lang="es-ES" altLang="es-ES" smtClean="0"/>
          </a:p>
          <a:p>
            <a:r>
              <a:rPr lang="es-ES" altLang="es-ES" smtClean="0"/>
              <a:t>Comunidad Autónoma de Castilla y León. ETIQUETA ECOLÓGICA. Determina el órgano competente y establece el procedimiento para la aplicación del Sistema Comunitario revisado de Etiqueta Ecológica en la Comunidad de Castilla y León. Decreto 89/2009, de 17 de diciembre LCyL 2009\828</a:t>
            </a:r>
          </a:p>
          <a:p>
            <a:endParaRPr lang="es-ES" altLang="es-ES" dirty="0" smtClean="0"/>
          </a:p>
        </p:txBody>
      </p:sp>
    </p:spTree>
    <p:extLst>
      <p:ext uri="{BB962C8B-B14F-4D97-AF65-F5344CB8AC3E}">
        <p14:creationId xmlns:p14="http://schemas.microsoft.com/office/powerpoint/2010/main" val="1427619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ES" altLang="es-ES" smtClean="0"/>
              <a:t>Unión Europea y Turismo sostenible </a:t>
            </a:r>
            <a:endParaRPr lang="es-ES" altLang="es-ES" dirty="0" smtClean="0"/>
          </a:p>
        </p:txBody>
      </p:sp>
      <p:sp>
        <p:nvSpPr>
          <p:cNvPr id="7171" name="2 Marcador de contenido"/>
          <p:cNvSpPr>
            <a:spLocks noGrp="1"/>
          </p:cNvSpPr>
          <p:nvPr>
            <p:ph idx="1"/>
          </p:nvPr>
        </p:nvSpPr>
        <p:spPr/>
        <p:txBody>
          <a:bodyPr/>
          <a:lstStyle/>
          <a:p>
            <a:pPr lvl="1"/>
            <a:r>
              <a:rPr lang="en-US" altLang="es-ES" smtClean="0"/>
              <a:t>Communication from the Commission - Agenda for a sustainable and competitive European tourism /* COM/2007/0621 final */</a:t>
            </a:r>
          </a:p>
          <a:p>
            <a:pPr lvl="1"/>
            <a:r>
              <a:rPr lang="en-US" altLang="es-ES" smtClean="0"/>
              <a:t>Objetivos: </a:t>
            </a:r>
            <a:r>
              <a:rPr lang="es-ES" altLang="es-ES" smtClean="0"/>
              <a:t>conseguir prosperidad económica, equidad y cohesión sociales y protección medioambiental y cultural</a:t>
            </a:r>
          </a:p>
          <a:p>
            <a:pPr lvl="1"/>
            <a:r>
              <a:rPr lang="es-ES" altLang="es-ES" smtClean="0"/>
              <a:t>Retos </a:t>
            </a:r>
          </a:p>
          <a:p>
            <a:pPr lvl="2"/>
            <a:r>
              <a:rPr lang="es-ES" altLang="es-ES" smtClean="0"/>
              <a:t>Conservación y gestión sostenibles de los recursos naturales y culturales</a:t>
            </a:r>
          </a:p>
          <a:p>
            <a:pPr lvl="2"/>
            <a:r>
              <a:rPr lang="es-ES" altLang="es-ES" smtClean="0"/>
              <a:t>Minimización de la contaminación y el uso de los recursos en los destinos turísticos, incluida la producción de residuos, </a:t>
            </a:r>
          </a:p>
          <a:p>
            <a:pPr lvl="2"/>
            <a:r>
              <a:rPr lang="es-ES" altLang="es-ES" smtClean="0"/>
              <a:t>Gestión del cambio en interés del bienestar de la comunidad, </a:t>
            </a:r>
          </a:p>
          <a:p>
            <a:pPr lvl="2"/>
            <a:r>
              <a:rPr lang="es-ES" altLang="es-ES" smtClean="0"/>
              <a:t>Reducción de la estacionalidad de la demanda, </a:t>
            </a:r>
          </a:p>
          <a:p>
            <a:pPr lvl="2"/>
            <a:r>
              <a:rPr lang="es-ES" altLang="es-ES" smtClean="0"/>
              <a:t>Lucha contra el impacto medioambiental del transporte relacionado con el turismo, </a:t>
            </a:r>
          </a:p>
          <a:p>
            <a:pPr lvl="2"/>
            <a:r>
              <a:rPr lang="es-ES" altLang="es-ES" smtClean="0"/>
              <a:t>Puesta a disposición de las experiencias turísticas para todos, sin discriminación </a:t>
            </a:r>
          </a:p>
          <a:p>
            <a:pPr lvl="2"/>
            <a:r>
              <a:rPr lang="es-ES" altLang="es-ES" smtClean="0"/>
              <a:t> Mejora de la calidad de los empleos en el sector del turismo </a:t>
            </a:r>
            <a:endParaRPr lang="es-ES" altLang="es-ES" dirty="0" smtClean="0"/>
          </a:p>
        </p:txBody>
      </p:sp>
    </p:spTree>
    <p:extLst>
      <p:ext uri="{BB962C8B-B14F-4D97-AF65-F5344CB8AC3E}">
        <p14:creationId xmlns:p14="http://schemas.microsoft.com/office/powerpoint/2010/main" val="224264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ES" altLang="es-ES" smtClean="0"/>
              <a:t>1. Introducción turismo y medio ambiente</a:t>
            </a:r>
            <a:endParaRPr lang="es-ES" altLang="es-ES" dirty="0" smtClean="0"/>
          </a:p>
        </p:txBody>
      </p:sp>
      <p:sp>
        <p:nvSpPr>
          <p:cNvPr id="6147" name="4 Marcador de contenido"/>
          <p:cNvSpPr>
            <a:spLocks noGrp="1"/>
          </p:cNvSpPr>
          <p:nvPr>
            <p:ph idx="1"/>
          </p:nvPr>
        </p:nvSpPr>
        <p:spPr/>
        <p:txBody>
          <a:bodyPr>
            <a:normAutofit fontScale="85000" lnSpcReduction="20000"/>
          </a:bodyPr>
          <a:lstStyle/>
          <a:p>
            <a:pPr marL="201168" lvl="1" indent="0">
              <a:buNone/>
            </a:pPr>
            <a:r>
              <a:rPr lang="es-ES" altLang="es-ES" dirty="0" smtClean="0"/>
              <a:t>INTRODUCCIÓN</a:t>
            </a:r>
          </a:p>
          <a:p>
            <a:pPr lvl="1"/>
            <a:r>
              <a:rPr lang="es-ES" altLang="es-ES" dirty="0" smtClean="0"/>
              <a:t>Como toda actividad el TURISMO es DEPENDIENTE e INTERACTÚA sobre el medio ambiente.</a:t>
            </a:r>
          </a:p>
          <a:p>
            <a:pPr lvl="2"/>
            <a:r>
              <a:rPr lang="es-ES" altLang="es-ES" dirty="0" smtClean="0"/>
              <a:t>Los RECURSOS AMBIENTALES son elementos creadores de oferta turística (playa, cultura, montaña)</a:t>
            </a:r>
          </a:p>
          <a:p>
            <a:pPr lvl="2"/>
            <a:r>
              <a:rPr lang="es-ES" altLang="es-ES" dirty="0" smtClean="0"/>
              <a:t>La actividad puede CONSTITUIR UN IMPORTANTE FACTOR DE PRESIÓN SOBRE LA UTILIZACIÓN DEL MEDIO (Costa, masificación, etc.)</a:t>
            </a:r>
          </a:p>
          <a:p>
            <a:pPr lvl="1"/>
            <a:r>
              <a:rPr lang="es-ES" altLang="es-ES" dirty="0" smtClean="0"/>
              <a:t>En la Actualidad contamos con una desarrollada LEGISLACIÓN DE GESTIÓN y PROTECCIÓN AMBIENTAL  derivada del reconocimiento establecido en el artículo 45 CE y … TFUE. que incide en el desarrollo de las actividades turísticas</a:t>
            </a:r>
          </a:p>
          <a:p>
            <a:r>
              <a:rPr lang="es-ES" altLang="es-ES" dirty="0" smtClean="0"/>
              <a:t>LA IDEA DE RECURSO AMBIENTALES:</a:t>
            </a:r>
          </a:p>
          <a:p>
            <a:pPr lvl="1"/>
            <a:r>
              <a:rPr lang="es-ES" altLang="es-ES" dirty="0" smtClean="0"/>
              <a:t>Son elementos no generados directamente por la activida</a:t>
            </a:r>
            <a:r>
              <a:rPr lang="es-ES" altLang="es-ES" dirty="0" smtClean="0"/>
              <a:t>d turística que pueden generar oferta turística o su uso turístico puede constituir un factor de deterioro.</a:t>
            </a:r>
          </a:p>
          <a:p>
            <a:pPr lvl="1"/>
            <a:r>
              <a:rPr lang="es-ES" altLang="es-ES" dirty="0" smtClean="0"/>
              <a:t>Concepto de AMBIENTE: (1) lo qu</a:t>
            </a:r>
            <a:r>
              <a:rPr lang="es-ES" altLang="es-ES" dirty="0" smtClean="0"/>
              <a:t>e rodea al ser humano y a sus actividades; (2) tiene carácter sistemático: conjunto de elementos, interrelacionados e interdependientes, abierto (continuo); (3) se integran en este medio tanto elementos naturales (medio ambiente físico) como artificiales; (4) la consideración actual del medio ambiente es fundamentalmente ANTROPOCÉNTRICA.</a:t>
            </a:r>
          </a:p>
          <a:p>
            <a:r>
              <a:rPr lang="es-ES" altLang="es-ES" dirty="0" smtClean="0"/>
              <a:t>En este capítulo desarrollaremos fundamentalmente: la relación entre turismo y recursos naturales y culturales.</a:t>
            </a:r>
            <a:endParaRPr lang="es-ES" altLang="es-ES" dirty="0" smtClean="0"/>
          </a:p>
        </p:txBody>
      </p:sp>
    </p:spTree>
    <p:extLst>
      <p:ext uri="{BB962C8B-B14F-4D97-AF65-F5344CB8AC3E}">
        <p14:creationId xmlns:p14="http://schemas.microsoft.com/office/powerpoint/2010/main" val="314323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r>
              <a:rPr lang="es-ES" altLang="es-ES" smtClean="0"/>
              <a:t>Unión Europea y Turismo sostenible </a:t>
            </a:r>
            <a:endParaRPr lang="es-ES" altLang="es-ES" dirty="0" smtClean="0"/>
          </a:p>
        </p:txBody>
      </p:sp>
      <p:sp>
        <p:nvSpPr>
          <p:cNvPr id="8195" name="2 Marcador de contenido"/>
          <p:cNvSpPr>
            <a:spLocks noGrp="1"/>
          </p:cNvSpPr>
          <p:nvPr>
            <p:ph idx="1"/>
          </p:nvPr>
        </p:nvSpPr>
        <p:spPr/>
        <p:txBody>
          <a:bodyPr/>
          <a:lstStyle/>
          <a:p>
            <a:pPr lvl="1"/>
            <a:r>
              <a:rPr lang="es-ES" altLang="es-ES" smtClean="0"/>
              <a:t>MEDIDAS PARA SUPERAR LOS RETOS </a:t>
            </a:r>
          </a:p>
          <a:p>
            <a:pPr lvl="1"/>
            <a:r>
              <a:rPr lang="es-ES" altLang="es-ES" smtClean="0"/>
              <a:t>Compartir experiencias </a:t>
            </a:r>
          </a:p>
          <a:p>
            <a:pPr lvl="2"/>
            <a:r>
              <a:rPr lang="es-ES" altLang="es-ES" smtClean="0"/>
              <a:t>Plataformas </a:t>
            </a:r>
          </a:p>
          <a:p>
            <a:pPr lvl="2"/>
            <a:r>
              <a:rPr lang="es-ES" altLang="es-ES" smtClean="0"/>
              <a:t>Foro europeo del turismo </a:t>
            </a:r>
          </a:p>
          <a:p>
            <a:pPr lvl="1"/>
            <a:r>
              <a:rPr lang="es-ES" altLang="es-ES" smtClean="0"/>
              <a:t>Promoción de los destinos europeos de excelencia</a:t>
            </a:r>
          </a:p>
          <a:p>
            <a:pPr lvl="1"/>
            <a:r>
              <a:rPr lang="es-ES" altLang="es-ES" smtClean="0"/>
              <a:t>Uso de los instrumentos financieros de la UE</a:t>
            </a:r>
          </a:p>
          <a:p>
            <a:pPr lvl="1"/>
            <a:r>
              <a:rPr lang="es-ES" altLang="es-ES" smtClean="0"/>
              <a:t>Integración de la sostenibilidad y la competitividad en las políticas de la Comisión</a:t>
            </a:r>
          </a:p>
          <a:p>
            <a:pPr lvl="2"/>
            <a:r>
              <a:rPr lang="es-ES" altLang="es-ES" smtClean="0"/>
              <a:t>Reconversión de las zonas marítimas y rurales</a:t>
            </a:r>
          </a:p>
          <a:p>
            <a:pPr lvl="2"/>
            <a:r>
              <a:rPr lang="es-ES" altLang="es-ES" smtClean="0"/>
              <a:t>Apoyo al turismo urbano. </a:t>
            </a:r>
            <a:endParaRPr lang="es-ES" altLang="es-ES" dirty="0" smtClean="0"/>
          </a:p>
        </p:txBody>
      </p:sp>
    </p:spTree>
    <p:extLst>
      <p:ext uri="{BB962C8B-B14F-4D97-AF65-F5344CB8AC3E}">
        <p14:creationId xmlns:p14="http://schemas.microsoft.com/office/powerpoint/2010/main" val="3927502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r>
              <a:rPr lang="es-ES" altLang="es-ES" smtClean="0"/>
              <a:t>¿Qué pasa en España? Diagnóstico</a:t>
            </a:r>
            <a:endParaRPr lang="es-ES" altLang="es-ES" dirty="0" smtClean="0"/>
          </a:p>
        </p:txBody>
      </p:sp>
      <p:sp>
        <p:nvSpPr>
          <p:cNvPr id="3" name="Marcador de contenido 2"/>
          <p:cNvSpPr>
            <a:spLocks noGrp="1"/>
          </p:cNvSpPr>
          <p:nvPr>
            <p:ph idx="1"/>
          </p:nvPr>
        </p:nvSpPr>
        <p:spPr/>
        <p:txBody>
          <a:bodyPr/>
          <a:lstStyle/>
          <a:p>
            <a:endParaRPr lang="es-ES"/>
          </a:p>
        </p:txBody>
      </p:sp>
      <p:sp>
        <p:nvSpPr>
          <p:cNvPr id="4" name="3 Proceso alternativo"/>
          <p:cNvSpPr/>
          <p:nvPr/>
        </p:nvSpPr>
        <p:spPr bwMode="auto">
          <a:xfrm>
            <a:off x="987425" y="5097463"/>
            <a:ext cx="7305675" cy="958850"/>
          </a:xfrm>
          <a:prstGeom prst="flowChartAlternateProcess">
            <a:avLst/>
          </a:prstGeom>
          <a:noFill/>
          <a:ln w="9525" cap="flat" cmpd="sng" algn="ctr">
            <a:noFill/>
            <a:prstDash val="solid"/>
            <a:round/>
            <a:headEnd type="none" w="sm" len="sm"/>
            <a:tailEnd type="none" w="sm" len="sm"/>
          </a:ln>
          <a:effectLst/>
        </p:spPr>
        <p:txBody>
          <a:bodyPr lIns="92075" tIns="46038" rIns="92075" bIns="46038"/>
          <a:lstStyle/>
          <a:p>
            <a:pPr>
              <a:spcBef>
                <a:spcPct val="20000"/>
              </a:spcBef>
              <a:buClr>
                <a:srgbClr val="FFCC66">
                  <a:alpha val="100000"/>
                </a:srgbClr>
              </a:buClr>
              <a:buFont typeface="Wingdings"/>
              <a:buChar char="Ø"/>
              <a:defRPr/>
            </a:pPr>
            <a:endParaRPr lang="es-ES">
              <a:solidFill>
                <a:srgbClr val="FFFF99">
                  <a:alpha val="100000"/>
                </a:srgbClr>
              </a:solidFill>
              <a:effectLst>
                <a:outerShdw blurRad="38100" dist="38100" dir="2700000" algn="tl">
                  <a:srgbClr val="000000">
                    <a:alpha val="43137"/>
                  </a:srgbClr>
                </a:outerShdw>
              </a:effectLst>
              <a:latin typeface="Century Gothic"/>
              <a:cs typeface="Arial" pitchFamily="34" charset="0"/>
            </a:endParaRPr>
          </a:p>
        </p:txBody>
      </p:sp>
      <p:graphicFrame>
        <p:nvGraphicFramePr>
          <p:cNvPr id="10" name="9 Tabla"/>
          <p:cNvGraphicFramePr>
            <a:graphicFrameLocks noGrp="1"/>
          </p:cNvGraphicFramePr>
          <p:nvPr/>
        </p:nvGraphicFramePr>
        <p:xfrm>
          <a:off x="284163" y="1736725"/>
          <a:ext cx="8723312" cy="4681546"/>
        </p:xfrm>
        <a:graphic>
          <a:graphicData uri="http://schemas.openxmlformats.org/drawingml/2006/table">
            <a:tbl>
              <a:tblPr firstRow="1" bandRow="1">
                <a:tableStyleId>{5C22544A-7EE6-4342-B048-85BDC9FD1C3A}</a:tableStyleId>
              </a:tblPr>
              <a:tblGrid>
                <a:gridCol w="4317600"/>
                <a:gridCol w="4405712"/>
              </a:tblGrid>
              <a:tr h="335274">
                <a:tc>
                  <a:txBody>
                    <a:bodyPr/>
                    <a:lstStyle/>
                    <a:p>
                      <a:pPr algn="ctr"/>
                      <a:r>
                        <a:rPr lang="es-ES" sz="1600" dirty="0" smtClean="0">
                          <a:solidFill>
                            <a:schemeClr val="tx1"/>
                          </a:solidFill>
                        </a:rPr>
                        <a:t>OPORTUNIDADES </a:t>
                      </a:r>
                      <a:endParaRPr lang="es-ES" sz="1600" dirty="0">
                        <a:solidFill>
                          <a:schemeClr val="tx1"/>
                        </a:solidFill>
                      </a:endParaRPr>
                    </a:p>
                  </a:txBody>
                  <a:tcPr marL="91437" marR="91437" marT="45719" marB="45719">
                    <a:noFill/>
                  </a:tcPr>
                </a:tc>
                <a:tc>
                  <a:txBody>
                    <a:bodyPr/>
                    <a:lstStyle/>
                    <a:p>
                      <a:pPr algn="ctr"/>
                      <a:r>
                        <a:rPr lang="es-ES" sz="1600" dirty="0" smtClean="0">
                          <a:solidFill>
                            <a:schemeClr val="tx1"/>
                          </a:solidFill>
                        </a:rPr>
                        <a:t>AMENAZAS </a:t>
                      </a:r>
                      <a:endParaRPr lang="es-ES" sz="1600" dirty="0">
                        <a:solidFill>
                          <a:schemeClr val="tx1"/>
                        </a:solidFill>
                      </a:endParaRPr>
                    </a:p>
                  </a:txBody>
                  <a:tcPr marL="91437" marR="91437" marT="45719" marB="45719">
                    <a:noFill/>
                  </a:tcPr>
                </a:tc>
              </a:tr>
              <a:tr h="1903316">
                <a:tc>
                  <a:txBody>
                    <a:bodyPr/>
                    <a:lstStyle/>
                    <a:p>
                      <a:pPr>
                        <a:buFont typeface="Arial" pitchFamily="34" charset="0"/>
                        <a:buChar char="•"/>
                      </a:pPr>
                      <a:r>
                        <a:rPr lang="es-ES" sz="1600" dirty="0" smtClean="0"/>
                        <a:t>Mercados emisores turísticos emergentes</a:t>
                      </a:r>
                    </a:p>
                    <a:p>
                      <a:r>
                        <a:rPr lang="es-ES" sz="1600" dirty="0" smtClean="0"/>
                        <a:t>• Demanda sensible nuevos atributos (medio</a:t>
                      </a:r>
                    </a:p>
                    <a:p>
                      <a:r>
                        <a:rPr lang="es-ES" sz="1600" dirty="0" smtClean="0"/>
                        <a:t>ambiente, salud, bienestar…)</a:t>
                      </a:r>
                    </a:p>
                    <a:p>
                      <a:r>
                        <a:rPr lang="es-ES" sz="1600" dirty="0" smtClean="0"/>
                        <a:t>• Amplia gama de intermediarios dispuestos a</a:t>
                      </a:r>
                    </a:p>
                    <a:p>
                      <a:r>
                        <a:rPr lang="es-ES" sz="1600" dirty="0" smtClean="0"/>
                        <a:t>situar productos diferenciados</a:t>
                      </a:r>
                    </a:p>
                    <a:p>
                      <a:r>
                        <a:rPr lang="es-ES" sz="1600" dirty="0" smtClean="0"/>
                        <a:t>• Turismo como sector estratégico en la UE</a:t>
                      </a:r>
                    </a:p>
                    <a:p>
                      <a:r>
                        <a:rPr lang="es-ES" sz="1600" dirty="0" smtClean="0"/>
                        <a:t>• Apoyo institucional de la UE</a:t>
                      </a:r>
                      <a:endParaRPr lang="es-ES" sz="1600" dirty="0"/>
                    </a:p>
                  </a:txBody>
                  <a:tcPr marL="91437" marR="91437" marT="45719" marB="45719"/>
                </a:tc>
                <a:tc>
                  <a:txBody>
                    <a:bodyPr/>
                    <a:lstStyle/>
                    <a:p>
                      <a:pPr>
                        <a:buFont typeface="Arial" pitchFamily="34" charset="0"/>
                        <a:buChar char="•"/>
                      </a:pPr>
                      <a:r>
                        <a:rPr lang="es-ES" sz="1600" baseline="0" dirty="0" smtClean="0">
                          <a:solidFill>
                            <a:schemeClr val="dk1"/>
                          </a:solidFill>
                          <a:latin typeface="+mn-lt"/>
                          <a:ea typeface="+mn-ea"/>
                          <a:cs typeface="+mn-cs"/>
                        </a:rPr>
                        <a:t>Acentuación de la </a:t>
                      </a:r>
                      <a:r>
                        <a:rPr lang="es-ES" sz="1600" b="1" baseline="0" dirty="0" smtClean="0">
                          <a:solidFill>
                            <a:schemeClr val="dk1"/>
                          </a:solidFill>
                          <a:latin typeface="+mn-lt"/>
                          <a:ea typeface="+mn-ea"/>
                          <a:cs typeface="+mn-cs"/>
                        </a:rPr>
                        <a:t>crisis económica en</a:t>
                      </a:r>
                    </a:p>
                    <a:p>
                      <a:r>
                        <a:rPr lang="es-ES" sz="1600" baseline="0" dirty="0" smtClean="0">
                          <a:solidFill>
                            <a:schemeClr val="dk1"/>
                          </a:solidFill>
                          <a:latin typeface="+mn-lt"/>
                          <a:ea typeface="+mn-ea"/>
                          <a:cs typeface="+mn-cs"/>
                        </a:rPr>
                        <a:t>Europa</a:t>
                      </a:r>
                    </a:p>
                    <a:p>
                      <a:r>
                        <a:rPr lang="es-ES" sz="1600" baseline="0" dirty="0" smtClean="0">
                          <a:solidFill>
                            <a:schemeClr val="dk1"/>
                          </a:solidFill>
                          <a:latin typeface="+mn-lt"/>
                          <a:ea typeface="+mn-ea"/>
                          <a:cs typeface="+mn-cs"/>
                        </a:rPr>
                        <a:t>• Amenaza de destinos del </a:t>
                      </a:r>
                      <a:r>
                        <a:rPr lang="es-ES" sz="1600" b="1" baseline="0" dirty="0" smtClean="0">
                          <a:solidFill>
                            <a:schemeClr val="dk1"/>
                          </a:solidFill>
                          <a:latin typeface="+mn-lt"/>
                          <a:ea typeface="+mn-ea"/>
                          <a:cs typeface="+mn-cs"/>
                        </a:rPr>
                        <a:t>Arco Mediterráneo</a:t>
                      </a:r>
                    </a:p>
                    <a:p>
                      <a:r>
                        <a:rPr lang="es-ES" sz="1600" baseline="0" dirty="0" smtClean="0">
                          <a:solidFill>
                            <a:schemeClr val="dk1"/>
                          </a:solidFill>
                          <a:latin typeface="+mn-lt"/>
                          <a:ea typeface="+mn-ea"/>
                          <a:cs typeface="+mn-cs"/>
                        </a:rPr>
                        <a:t>• </a:t>
                      </a:r>
                      <a:r>
                        <a:rPr lang="es-ES" sz="1600" b="1" baseline="0" dirty="0" smtClean="0">
                          <a:solidFill>
                            <a:schemeClr val="dk1"/>
                          </a:solidFill>
                          <a:latin typeface="+mn-lt"/>
                          <a:ea typeface="+mn-ea"/>
                          <a:cs typeface="+mn-cs"/>
                        </a:rPr>
                        <a:t>Sobreoferta en el mercado</a:t>
                      </a:r>
                    </a:p>
                    <a:p>
                      <a:r>
                        <a:rPr lang="es-ES" sz="1600" baseline="0" dirty="0" smtClean="0">
                          <a:solidFill>
                            <a:schemeClr val="dk1"/>
                          </a:solidFill>
                          <a:latin typeface="+mn-lt"/>
                          <a:ea typeface="+mn-ea"/>
                          <a:cs typeface="+mn-cs"/>
                        </a:rPr>
                        <a:t>• Incremento de </a:t>
                      </a:r>
                      <a:r>
                        <a:rPr lang="es-ES" sz="1600" b="1" baseline="0" dirty="0" smtClean="0">
                          <a:solidFill>
                            <a:schemeClr val="dk1"/>
                          </a:solidFill>
                          <a:latin typeface="+mn-lt"/>
                          <a:ea typeface="+mn-ea"/>
                          <a:cs typeface="+mn-cs"/>
                        </a:rPr>
                        <a:t>precio del petróleo</a:t>
                      </a:r>
                      <a:endParaRPr lang="es-ES" sz="1600" dirty="0"/>
                    </a:p>
                  </a:txBody>
                  <a:tcPr marL="91437" marR="91437" marT="45719" marB="45719"/>
                </a:tc>
              </a:tr>
              <a:tr h="335274">
                <a:tc>
                  <a:txBody>
                    <a:bodyPr/>
                    <a:lstStyle/>
                    <a:p>
                      <a:pPr algn="ctr"/>
                      <a:r>
                        <a:rPr lang="es-ES" sz="1600" b="1" dirty="0" smtClean="0"/>
                        <a:t>FORTALEZAS</a:t>
                      </a:r>
                      <a:r>
                        <a:rPr lang="es-ES" sz="1600" b="1" baseline="0" dirty="0" smtClean="0"/>
                        <a:t> </a:t>
                      </a:r>
                      <a:endParaRPr lang="es-ES" sz="1600" b="1" dirty="0"/>
                    </a:p>
                  </a:txBody>
                  <a:tcPr marL="91437" marR="91437" marT="45719" marB="45719"/>
                </a:tc>
                <a:tc>
                  <a:txBody>
                    <a:bodyPr/>
                    <a:lstStyle/>
                    <a:p>
                      <a:pPr algn="ctr"/>
                      <a:r>
                        <a:rPr lang="es-ES" sz="1600" b="1" dirty="0" smtClean="0"/>
                        <a:t>DEBILIDADES </a:t>
                      </a:r>
                      <a:endParaRPr lang="es-ES" sz="1600" b="1" dirty="0"/>
                    </a:p>
                  </a:txBody>
                  <a:tcPr marL="91437" marR="91437" marT="45719" marB="45719"/>
                </a:tc>
              </a:tr>
              <a:tr h="2107674">
                <a:tc>
                  <a:txBody>
                    <a:bodyPr/>
                    <a:lstStyle/>
                    <a:p>
                      <a:pPr>
                        <a:buFont typeface="Arial" pitchFamily="34" charset="0"/>
                        <a:buChar char="•"/>
                      </a:pPr>
                      <a:r>
                        <a:rPr lang="es-ES" sz="1600" baseline="0" dirty="0" smtClean="0">
                          <a:solidFill>
                            <a:schemeClr val="dk1"/>
                          </a:solidFill>
                          <a:latin typeface="+mn-lt"/>
                          <a:ea typeface="+mn-ea"/>
                          <a:cs typeface="+mn-cs"/>
                        </a:rPr>
                        <a:t>Alta </a:t>
                      </a:r>
                      <a:r>
                        <a:rPr lang="es-ES" sz="1600" b="1" baseline="0" dirty="0" smtClean="0">
                          <a:solidFill>
                            <a:schemeClr val="dk1"/>
                          </a:solidFill>
                          <a:latin typeface="+mn-lt"/>
                          <a:ea typeface="+mn-ea"/>
                          <a:cs typeface="+mn-cs"/>
                        </a:rPr>
                        <a:t>notoriedad de la marca turística España</a:t>
                      </a:r>
                    </a:p>
                    <a:p>
                      <a:r>
                        <a:rPr lang="es-ES" sz="1600" baseline="0" dirty="0" smtClean="0">
                          <a:solidFill>
                            <a:schemeClr val="dk1"/>
                          </a:solidFill>
                          <a:latin typeface="+mn-lt"/>
                          <a:ea typeface="+mn-ea"/>
                          <a:cs typeface="+mn-cs"/>
                        </a:rPr>
                        <a:t>• </a:t>
                      </a:r>
                      <a:r>
                        <a:rPr lang="es-ES" sz="1600" b="1" baseline="0" dirty="0" smtClean="0">
                          <a:solidFill>
                            <a:schemeClr val="dk1"/>
                          </a:solidFill>
                          <a:latin typeface="+mn-lt"/>
                          <a:ea typeface="+mn-ea"/>
                          <a:cs typeface="+mn-cs"/>
                        </a:rPr>
                        <a:t>Alto grado de </a:t>
                      </a:r>
                      <a:r>
                        <a:rPr lang="es-ES" sz="1600" b="1" baseline="0" dirty="0" err="1" smtClean="0">
                          <a:solidFill>
                            <a:schemeClr val="dk1"/>
                          </a:solidFill>
                          <a:latin typeface="+mn-lt"/>
                          <a:ea typeface="+mn-ea"/>
                          <a:cs typeface="+mn-cs"/>
                        </a:rPr>
                        <a:t>fidelización</a:t>
                      </a:r>
                      <a:r>
                        <a:rPr lang="es-ES" sz="1600" b="1" baseline="0" dirty="0" smtClean="0">
                          <a:solidFill>
                            <a:schemeClr val="dk1"/>
                          </a:solidFill>
                          <a:latin typeface="+mn-lt"/>
                          <a:ea typeface="+mn-ea"/>
                          <a:cs typeface="+mn-cs"/>
                        </a:rPr>
                        <a:t> en mercados</a:t>
                      </a:r>
                    </a:p>
                    <a:p>
                      <a:r>
                        <a:rPr lang="es-ES" sz="1600" baseline="0" dirty="0" smtClean="0">
                          <a:solidFill>
                            <a:schemeClr val="dk1"/>
                          </a:solidFill>
                          <a:latin typeface="+mn-lt"/>
                          <a:ea typeface="+mn-ea"/>
                          <a:cs typeface="+mn-cs"/>
                        </a:rPr>
                        <a:t>europeos tradicionales</a:t>
                      </a:r>
                    </a:p>
                    <a:p>
                      <a:r>
                        <a:rPr lang="es-ES" sz="1600" baseline="0" dirty="0" smtClean="0">
                          <a:solidFill>
                            <a:schemeClr val="dk1"/>
                          </a:solidFill>
                          <a:latin typeface="+mn-lt"/>
                          <a:ea typeface="+mn-ea"/>
                          <a:cs typeface="+mn-cs"/>
                        </a:rPr>
                        <a:t>• Incremento de </a:t>
                      </a:r>
                      <a:r>
                        <a:rPr lang="es-ES" sz="1600" b="1" baseline="0" dirty="0" smtClean="0">
                          <a:solidFill>
                            <a:schemeClr val="dk1"/>
                          </a:solidFill>
                          <a:latin typeface="+mn-lt"/>
                          <a:ea typeface="+mn-ea"/>
                          <a:cs typeface="+mn-cs"/>
                        </a:rPr>
                        <a:t>turismo residencial</a:t>
                      </a:r>
                    </a:p>
                    <a:p>
                      <a:r>
                        <a:rPr lang="es-ES" sz="1600" baseline="0" dirty="0" smtClean="0">
                          <a:solidFill>
                            <a:schemeClr val="dk1"/>
                          </a:solidFill>
                          <a:latin typeface="+mn-lt"/>
                          <a:ea typeface="+mn-ea"/>
                          <a:cs typeface="+mn-cs"/>
                        </a:rPr>
                        <a:t>• Gran </a:t>
                      </a:r>
                      <a:r>
                        <a:rPr lang="es-ES" sz="1600" b="1" baseline="0" dirty="0" smtClean="0">
                          <a:solidFill>
                            <a:schemeClr val="dk1"/>
                          </a:solidFill>
                          <a:latin typeface="+mn-lt"/>
                          <a:ea typeface="+mn-ea"/>
                          <a:cs typeface="+mn-cs"/>
                        </a:rPr>
                        <a:t>diversidad y variedad de recursos</a:t>
                      </a:r>
                    </a:p>
                    <a:p>
                      <a:r>
                        <a:rPr lang="es-ES" sz="1600" baseline="0" dirty="0" smtClean="0">
                          <a:solidFill>
                            <a:schemeClr val="dk1"/>
                          </a:solidFill>
                          <a:latin typeface="+mn-lt"/>
                          <a:ea typeface="+mn-ea"/>
                          <a:cs typeface="+mn-cs"/>
                        </a:rPr>
                        <a:t>• </a:t>
                      </a:r>
                      <a:r>
                        <a:rPr lang="es-ES" sz="1600" b="1" baseline="0" dirty="0" smtClean="0">
                          <a:solidFill>
                            <a:schemeClr val="dk1"/>
                          </a:solidFill>
                          <a:latin typeface="+mn-lt"/>
                          <a:ea typeface="+mn-ea"/>
                          <a:cs typeface="+mn-cs"/>
                        </a:rPr>
                        <a:t>Seguridad y Servicios Sanitarios de primer </a:t>
                      </a:r>
                      <a:r>
                        <a:rPr lang="es-ES" sz="1600" baseline="0" dirty="0" smtClean="0">
                          <a:solidFill>
                            <a:schemeClr val="dk1"/>
                          </a:solidFill>
                          <a:latin typeface="+mn-lt"/>
                          <a:ea typeface="+mn-ea"/>
                          <a:cs typeface="+mn-cs"/>
                        </a:rPr>
                        <a:t>orden frente a cualquier eventualidad</a:t>
                      </a:r>
                      <a:endParaRPr lang="es-ES" sz="1600" dirty="0"/>
                    </a:p>
                  </a:txBody>
                  <a:tcPr marL="91437" marR="91437" marT="45719" marB="45719"/>
                </a:tc>
                <a:tc>
                  <a:txBody>
                    <a:bodyPr/>
                    <a:lstStyle/>
                    <a:p>
                      <a:pPr>
                        <a:buFont typeface="Arial" pitchFamily="34" charset="0"/>
                        <a:buChar char="•"/>
                      </a:pPr>
                      <a:r>
                        <a:rPr lang="es-ES" sz="1600" b="1" baseline="0" dirty="0" smtClean="0">
                          <a:solidFill>
                            <a:schemeClr val="dk1"/>
                          </a:solidFill>
                          <a:latin typeface="+mn-lt"/>
                          <a:ea typeface="+mn-ea"/>
                          <a:cs typeface="+mn-cs"/>
                        </a:rPr>
                        <a:t>Pérdida en ranking de la marca país</a:t>
                      </a:r>
                    </a:p>
                    <a:p>
                      <a:r>
                        <a:rPr lang="es-ES" sz="1600" baseline="0" dirty="0" smtClean="0">
                          <a:solidFill>
                            <a:schemeClr val="dk1"/>
                          </a:solidFill>
                          <a:latin typeface="+mn-lt"/>
                          <a:ea typeface="+mn-ea"/>
                          <a:cs typeface="+mn-cs"/>
                        </a:rPr>
                        <a:t>• Poca </a:t>
                      </a:r>
                      <a:r>
                        <a:rPr lang="es-ES" sz="1600" b="1" baseline="0" dirty="0" smtClean="0">
                          <a:solidFill>
                            <a:schemeClr val="dk1"/>
                          </a:solidFill>
                          <a:latin typeface="+mn-lt"/>
                          <a:ea typeface="+mn-ea"/>
                          <a:cs typeface="+mn-cs"/>
                        </a:rPr>
                        <a:t>integración entre el s. público y</a:t>
                      </a:r>
                    </a:p>
                    <a:p>
                      <a:r>
                        <a:rPr lang="es-ES" sz="1600" b="1" baseline="0" dirty="0" smtClean="0">
                          <a:solidFill>
                            <a:schemeClr val="dk1"/>
                          </a:solidFill>
                          <a:latin typeface="+mn-lt"/>
                          <a:ea typeface="+mn-ea"/>
                          <a:cs typeface="+mn-cs"/>
                        </a:rPr>
                        <a:t>privado</a:t>
                      </a:r>
                    </a:p>
                    <a:p>
                      <a:r>
                        <a:rPr lang="es-ES" sz="1600" baseline="0" dirty="0" smtClean="0">
                          <a:solidFill>
                            <a:schemeClr val="dk1"/>
                          </a:solidFill>
                          <a:latin typeface="+mn-lt"/>
                          <a:ea typeface="+mn-ea"/>
                          <a:cs typeface="+mn-cs"/>
                        </a:rPr>
                        <a:t>• Gran </a:t>
                      </a:r>
                      <a:r>
                        <a:rPr lang="es-ES" sz="1600" b="1" baseline="0" dirty="0" smtClean="0">
                          <a:solidFill>
                            <a:schemeClr val="dk1"/>
                          </a:solidFill>
                          <a:latin typeface="+mn-lt"/>
                          <a:ea typeface="+mn-ea"/>
                          <a:cs typeface="+mn-cs"/>
                        </a:rPr>
                        <a:t>heterogeneidad normativa</a:t>
                      </a:r>
                    </a:p>
                    <a:p>
                      <a:r>
                        <a:rPr lang="es-ES" sz="1600" baseline="0" dirty="0" smtClean="0">
                          <a:solidFill>
                            <a:schemeClr val="dk1"/>
                          </a:solidFill>
                          <a:latin typeface="+mn-lt"/>
                          <a:ea typeface="+mn-ea"/>
                          <a:cs typeface="+mn-cs"/>
                        </a:rPr>
                        <a:t>• </a:t>
                      </a:r>
                      <a:r>
                        <a:rPr lang="es-ES" sz="1600" b="1" baseline="0" dirty="0" smtClean="0">
                          <a:solidFill>
                            <a:schemeClr val="dk1"/>
                          </a:solidFill>
                          <a:latin typeface="+mn-lt"/>
                          <a:ea typeface="+mn-ea"/>
                          <a:cs typeface="+mn-cs"/>
                        </a:rPr>
                        <a:t>Reducción o congelación de precios en el</a:t>
                      </a:r>
                    </a:p>
                    <a:p>
                      <a:r>
                        <a:rPr lang="es-ES" sz="1600" baseline="0" dirty="0" smtClean="0">
                          <a:solidFill>
                            <a:schemeClr val="dk1"/>
                          </a:solidFill>
                          <a:latin typeface="+mn-lt"/>
                          <a:ea typeface="+mn-ea"/>
                          <a:cs typeface="+mn-cs"/>
                        </a:rPr>
                        <a:t>turismo tradicional</a:t>
                      </a:r>
                    </a:p>
                    <a:p>
                      <a:r>
                        <a:rPr lang="es-ES" sz="1600" baseline="0" dirty="0" smtClean="0">
                          <a:solidFill>
                            <a:schemeClr val="dk1"/>
                          </a:solidFill>
                          <a:latin typeface="+mn-lt"/>
                          <a:ea typeface="+mn-ea"/>
                          <a:cs typeface="+mn-cs"/>
                        </a:rPr>
                        <a:t>• </a:t>
                      </a:r>
                      <a:r>
                        <a:rPr lang="es-ES" sz="1600" b="1" baseline="0" dirty="0" smtClean="0">
                          <a:solidFill>
                            <a:schemeClr val="dk1"/>
                          </a:solidFill>
                          <a:latin typeface="+mn-lt"/>
                          <a:ea typeface="+mn-ea"/>
                          <a:cs typeface="+mn-cs"/>
                        </a:rPr>
                        <a:t>Madurez del destino, estacionalidad de la</a:t>
                      </a:r>
                    </a:p>
                    <a:p>
                      <a:r>
                        <a:rPr lang="es-ES" sz="1600" baseline="0" dirty="0" smtClean="0">
                          <a:solidFill>
                            <a:schemeClr val="dk1"/>
                          </a:solidFill>
                          <a:latin typeface="+mn-lt"/>
                          <a:ea typeface="+mn-ea"/>
                          <a:cs typeface="+mn-cs"/>
                        </a:rPr>
                        <a:t>demanda y </a:t>
                      </a:r>
                      <a:r>
                        <a:rPr lang="es-ES" sz="1600" b="1" baseline="0" dirty="0" smtClean="0">
                          <a:solidFill>
                            <a:schemeClr val="dk1"/>
                          </a:solidFill>
                          <a:latin typeface="+mn-lt"/>
                          <a:ea typeface="+mn-ea"/>
                          <a:cs typeface="+mn-cs"/>
                        </a:rPr>
                        <a:t>temporalidad del empleo</a:t>
                      </a:r>
                      <a:endParaRPr lang="es-ES" sz="1600" dirty="0"/>
                    </a:p>
                  </a:txBody>
                  <a:tcPr marL="91437" marR="91437" marT="45719" marB="45719"/>
                </a:tc>
              </a:tr>
            </a:tbl>
          </a:graphicData>
        </a:graphic>
      </p:graphicFrame>
    </p:spTree>
    <p:extLst>
      <p:ext uri="{BB962C8B-B14F-4D97-AF65-F5344CB8AC3E}">
        <p14:creationId xmlns:p14="http://schemas.microsoft.com/office/powerpoint/2010/main" val="174600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r>
              <a:rPr lang="es-ES" altLang="es-ES" smtClean="0"/>
              <a:t>Medida: Plan Nacional e Integral del Turismo </a:t>
            </a:r>
            <a:endParaRPr lang="es-ES" altLang="es-ES" dirty="0" smtClean="0"/>
          </a:p>
        </p:txBody>
      </p:sp>
      <p:pic>
        <p:nvPicPr>
          <p:cNvPr id="10243" name="3 Marcador de contenido" descr="turismo-ejes.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79725" y="2143125"/>
            <a:ext cx="3429000" cy="3429000"/>
          </a:xfrm>
        </p:spPr>
      </p:pic>
      <p:sp>
        <p:nvSpPr>
          <p:cNvPr id="10244" name="3 CuadroTexto"/>
          <p:cNvSpPr txBox="1">
            <a:spLocks noChangeArrowheads="1"/>
          </p:cNvSpPr>
          <p:nvPr/>
        </p:nvSpPr>
        <p:spPr bwMode="auto">
          <a:xfrm>
            <a:off x="6853238" y="3836988"/>
            <a:ext cx="20177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FF99"/>
                </a:solidFill>
                <a:latin typeface="Century Gothic" pitchFamily="34" charset="0"/>
                <a:cs typeface="Arial" charset="0"/>
              </a:defRPr>
            </a:lvl1pPr>
            <a:lvl2pPr marL="742950" indent="-285750" eaLnBrk="0" hangingPunct="0">
              <a:defRPr sz="2400">
                <a:solidFill>
                  <a:srgbClr val="FFFF99"/>
                </a:solidFill>
                <a:latin typeface="Century Gothic" pitchFamily="34" charset="0"/>
                <a:cs typeface="Arial" charset="0"/>
              </a:defRPr>
            </a:lvl2pPr>
            <a:lvl3pPr marL="1143000" indent="-228600" eaLnBrk="0" hangingPunct="0">
              <a:defRPr sz="2400">
                <a:solidFill>
                  <a:srgbClr val="FFFF99"/>
                </a:solidFill>
                <a:latin typeface="Century Gothic" pitchFamily="34" charset="0"/>
                <a:cs typeface="Arial" charset="0"/>
              </a:defRPr>
            </a:lvl3pPr>
            <a:lvl4pPr marL="1600200" indent="-228600" eaLnBrk="0" hangingPunct="0">
              <a:defRPr sz="2400">
                <a:solidFill>
                  <a:srgbClr val="FFFF99"/>
                </a:solidFill>
                <a:latin typeface="Century Gothic" pitchFamily="34" charset="0"/>
                <a:cs typeface="Arial" charset="0"/>
              </a:defRPr>
            </a:lvl4pPr>
            <a:lvl5pPr marL="2057400" indent="-228600" eaLnBrk="0" hangingPunct="0">
              <a:defRPr sz="2400">
                <a:solidFill>
                  <a:srgbClr val="FFFF99"/>
                </a:solidFill>
                <a:latin typeface="Century Gothic" pitchFamily="34" charset="0"/>
                <a:cs typeface="Arial" charset="0"/>
              </a:defRPr>
            </a:lvl5pPr>
            <a:lvl6pPr marL="2514600" indent="-228600" eaLnBrk="0" fontAlgn="base" hangingPunct="0">
              <a:spcBef>
                <a:spcPct val="0"/>
              </a:spcBef>
              <a:spcAft>
                <a:spcPct val="0"/>
              </a:spcAft>
              <a:defRPr sz="2400">
                <a:solidFill>
                  <a:srgbClr val="FFFF99"/>
                </a:solidFill>
                <a:latin typeface="Century Gothic" pitchFamily="34" charset="0"/>
                <a:cs typeface="Arial" charset="0"/>
              </a:defRPr>
            </a:lvl6pPr>
            <a:lvl7pPr marL="2971800" indent="-228600" eaLnBrk="0" fontAlgn="base" hangingPunct="0">
              <a:spcBef>
                <a:spcPct val="0"/>
              </a:spcBef>
              <a:spcAft>
                <a:spcPct val="0"/>
              </a:spcAft>
              <a:defRPr sz="2400">
                <a:solidFill>
                  <a:srgbClr val="FFFF99"/>
                </a:solidFill>
                <a:latin typeface="Century Gothic" pitchFamily="34" charset="0"/>
                <a:cs typeface="Arial" charset="0"/>
              </a:defRPr>
            </a:lvl7pPr>
            <a:lvl8pPr marL="3429000" indent="-228600" eaLnBrk="0" fontAlgn="base" hangingPunct="0">
              <a:spcBef>
                <a:spcPct val="0"/>
              </a:spcBef>
              <a:spcAft>
                <a:spcPct val="0"/>
              </a:spcAft>
              <a:defRPr sz="2400">
                <a:solidFill>
                  <a:srgbClr val="FFFF99"/>
                </a:solidFill>
                <a:latin typeface="Century Gothic" pitchFamily="34" charset="0"/>
                <a:cs typeface="Arial" charset="0"/>
              </a:defRPr>
            </a:lvl8pPr>
            <a:lvl9pPr marL="3886200" indent="-228600" eaLnBrk="0" fontAlgn="base" hangingPunct="0">
              <a:spcBef>
                <a:spcPct val="0"/>
              </a:spcBef>
              <a:spcAft>
                <a:spcPct val="0"/>
              </a:spcAft>
              <a:defRPr sz="2400">
                <a:solidFill>
                  <a:srgbClr val="FFFF99"/>
                </a:solidFill>
                <a:latin typeface="Century Gothic" pitchFamily="34" charset="0"/>
                <a:cs typeface="Arial" charset="0"/>
              </a:defRPr>
            </a:lvl9pPr>
          </a:lstStyle>
          <a:p>
            <a:pPr eaLnBrk="1" hangingPunct="1"/>
            <a:r>
              <a:rPr lang="es-ES" altLang="es-ES" sz="1800">
                <a:solidFill>
                  <a:srgbClr val="000000"/>
                </a:solidFill>
              </a:rPr>
              <a:t>Imagen tomada de: http://www.minetur.gob.es/turismo/es-ES/PNIT/Paginas/que-es-PNIT.aspx</a:t>
            </a:r>
          </a:p>
        </p:txBody>
      </p:sp>
    </p:spTree>
    <p:extLst>
      <p:ext uri="{BB962C8B-B14F-4D97-AF65-F5344CB8AC3E}">
        <p14:creationId xmlns:p14="http://schemas.microsoft.com/office/powerpoint/2010/main" val="319561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ES"/>
          </a:p>
        </p:txBody>
      </p:sp>
      <p:sp>
        <p:nvSpPr>
          <p:cNvPr id="11266" name="8 Marcador de contenido"/>
          <p:cNvSpPr>
            <a:spLocks noGrp="1"/>
          </p:cNvSpPr>
          <p:nvPr>
            <p:ph sz="half" idx="1"/>
          </p:nvPr>
        </p:nvSpPr>
        <p:spPr/>
        <p:txBody>
          <a:bodyPr>
            <a:normAutofit fontScale="25000" lnSpcReduction="20000"/>
          </a:bodyPr>
          <a:lstStyle/>
          <a:p>
            <a:r>
              <a:rPr lang="es-ES" altLang="es-ES" smtClean="0"/>
              <a:t>EJE 1: MARCA ESPAÑA</a:t>
            </a:r>
          </a:p>
          <a:p>
            <a:r>
              <a:rPr lang="es-ES" altLang="es-ES" smtClean="0"/>
              <a:t>•Marca España</a:t>
            </a:r>
          </a:p>
          <a:p>
            <a:r>
              <a:rPr lang="es-ES" altLang="es-ES" smtClean="0"/>
              <a:t>•Puesta en marcha Plan Estratégico de</a:t>
            </a:r>
          </a:p>
          <a:p>
            <a:r>
              <a:rPr lang="es-ES" altLang="es-ES" smtClean="0"/>
              <a:t>Marketing</a:t>
            </a:r>
          </a:p>
          <a:p>
            <a:r>
              <a:rPr lang="es-ES" altLang="es-ES" smtClean="0"/>
              <a:t>•Representación permanente en la UE</a:t>
            </a:r>
          </a:p>
          <a:p>
            <a:r>
              <a:rPr lang="es-ES" altLang="es-ES" smtClean="0"/>
              <a:t>EJE 3: OFERTA Y DESTINOS</a:t>
            </a:r>
          </a:p>
          <a:p>
            <a:r>
              <a:rPr lang="es-ES" altLang="es-ES" smtClean="0"/>
              <a:t>•Reconversión destinos maduros</a:t>
            </a:r>
          </a:p>
          <a:p>
            <a:r>
              <a:rPr lang="es-ES" altLang="es-ES" smtClean="0"/>
              <a:t>•Líneas crédito renovación infraestructuras</a:t>
            </a:r>
          </a:p>
          <a:p>
            <a:r>
              <a:rPr lang="es-ES" altLang="es-ES" smtClean="0"/>
              <a:t>•Apoyo Municipios Turísticos</a:t>
            </a:r>
          </a:p>
          <a:p>
            <a:r>
              <a:rPr lang="es-ES" altLang="es-ES" smtClean="0"/>
              <a:t>•Destinos inteligentes</a:t>
            </a:r>
          </a:p>
          <a:p>
            <a:r>
              <a:rPr lang="es-ES" altLang="es-ES" smtClean="0"/>
              <a:t>•Agencias de gestión de experiencias</a:t>
            </a:r>
          </a:p>
          <a:p>
            <a:r>
              <a:rPr lang="es-ES" altLang="es-ES" smtClean="0"/>
              <a:t>•Homogeneización Clasificación hotelera y</a:t>
            </a:r>
          </a:p>
          <a:p>
            <a:r>
              <a:rPr lang="es-ES" altLang="es-ES" smtClean="0"/>
              <a:t>alojativa</a:t>
            </a:r>
          </a:p>
          <a:p>
            <a:r>
              <a:rPr lang="es-ES" altLang="es-ES" smtClean="0"/>
              <a:t>•Sistema de calidad turístico español</a:t>
            </a:r>
          </a:p>
          <a:p>
            <a:r>
              <a:rPr lang="es-ES" altLang="es-ES" smtClean="0"/>
              <a:t>•Patrimonio cultural, natural y</a:t>
            </a:r>
          </a:p>
          <a:p>
            <a:r>
              <a:rPr lang="es-ES" altLang="es-ES" smtClean="0"/>
              <a:t>enogastronómico</a:t>
            </a:r>
          </a:p>
          <a:p>
            <a:r>
              <a:rPr lang="es-ES" altLang="es-ES" smtClean="0"/>
              <a:t>•Fomento Turismo Sostenible</a:t>
            </a:r>
          </a:p>
          <a:p>
            <a:endParaRPr lang="es-ES" altLang="es-ES" dirty="0" smtClean="0"/>
          </a:p>
        </p:txBody>
      </p:sp>
      <p:sp>
        <p:nvSpPr>
          <p:cNvPr id="11267" name="10 Marcador de contenido"/>
          <p:cNvSpPr>
            <a:spLocks noGrp="1"/>
          </p:cNvSpPr>
          <p:nvPr>
            <p:ph sz="half" idx="2"/>
          </p:nvPr>
        </p:nvSpPr>
        <p:spPr/>
        <p:txBody>
          <a:bodyPr>
            <a:normAutofit fontScale="25000" lnSpcReduction="20000"/>
          </a:bodyPr>
          <a:lstStyle/>
          <a:p>
            <a:r>
              <a:rPr lang="es-ES" altLang="es-ES" smtClean="0"/>
              <a:t>EJE 2: CLIENTE</a:t>
            </a:r>
          </a:p>
          <a:p>
            <a:r>
              <a:rPr lang="es-ES" altLang="es-ES" smtClean="0"/>
              <a:t>•Fidelización España</a:t>
            </a:r>
          </a:p>
          <a:p>
            <a:r>
              <a:rPr lang="es-ES" altLang="es-ES" smtClean="0"/>
              <a:t>•Estímulo demanda nacional</a:t>
            </a:r>
          </a:p>
          <a:p>
            <a:r>
              <a:rPr lang="es-ES" altLang="es-ES" smtClean="0"/>
              <a:t>•Optimización expedición visados</a:t>
            </a:r>
          </a:p>
          <a:p>
            <a:r>
              <a:rPr lang="es-ES" altLang="es-ES" smtClean="0"/>
              <a:t>•Tasas aeroportuarias</a:t>
            </a:r>
          </a:p>
          <a:p>
            <a:endParaRPr lang="es-ES" altLang="es-ES" smtClean="0"/>
          </a:p>
          <a:p>
            <a:r>
              <a:rPr lang="es-ES" altLang="es-ES" smtClean="0"/>
              <a:t>EJE 4: ALINEAMIENTO</a:t>
            </a:r>
          </a:p>
          <a:p>
            <a:r>
              <a:rPr lang="es-ES" altLang="es-ES" smtClean="0"/>
              <a:t>•Impacto turístico de las normas: Costas, Medio ambiente, etc.</a:t>
            </a:r>
          </a:p>
          <a:p>
            <a:r>
              <a:rPr lang="es-ES" altLang="es-ES" smtClean="0"/>
              <a:t>•Unidad de mercado: promoción de la armonización</a:t>
            </a:r>
          </a:p>
          <a:p>
            <a:r>
              <a:rPr lang="es-ES" altLang="es-ES" smtClean="0"/>
              <a:t>•Modificación legislación</a:t>
            </a:r>
          </a:p>
          <a:p>
            <a:r>
              <a:rPr lang="es-ES" altLang="es-ES" smtClean="0"/>
              <a:t>•Entrada sector privado decisión y</a:t>
            </a:r>
          </a:p>
          <a:p>
            <a:r>
              <a:rPr lang="es-ES" altLang="es-ES" smtClean="0"/>
              <a:t>financiación Turespaña</a:t>
            </a:r>
          </a:p>
          <a:p>
            <a:r>
              <a:rPr lang="es-ES" altLang="es-ES" smtClean="0"/>
              <a:t>•Apoyo a la internacionalización</a:t>
            </a:r>
          </a:p>
          <a:p>
            <a:r>
              <a:rPr lang="es-ES" altLang="es-ES" smtClean="0"/>
              <a:t>•Ventanilla Única</a:t>
            </a:r>
            <a:endParaRPr lang="es-ES" altLang="es-ES" dirty="0" smtClean="0"/>
          </a:p>
        </p:txBody>
      </p:sp>
      <p:sp>
        <p:nvSpPr>
          <p:cNvPr id="4" name="3 Proceso alternativo"/>
          <p:cNvSpPr/>
          <p:nvPr/>
        </p:nvSpPr>
        <p:spPr bwMode="auto">
          <a:xfrm>
            <a:off x="987425" y="5097463"/>
            <a:ext cx="7305675" cy="958850"/>
          </a:xfrm>
          <a:prstGeom prst="flowChartAlternateProcess">
            <a:avLst/>
          </a:prstGeom>
          <a:noFill/>
          <a:ln w="9525" cap="flat" cmpd="sng" algn="ctr">
            <a:noFill/>
            <a:prstDash val="solid"/>
            <a:round/>
            <a:headEnd type="none" w="sm" len="sm"/>
            <a:tailEnd type="none" w="sm" len="sm"/>
          </a:ln>
          <a:effectLst/>
        </p:spPr>
        <p:txBody>
          <a:bodyPr lIns="92075" tIns="46038" rIns="92075" bIns="46038"/>
          <a:lstStyle/>
          <a:p>
            <a:pPr>
              <a:spcBef>
                <a:spcPct val="20000"/>
              </a:spcBef>
              <a:buClr>
                <a:srgbClr val="FFCC66">
                  <a:alpha val="100000"/>
                </a:srgbClr>
              </a:buClr>
              <a:buFont typeface="Wingdings"/>
              <a:buChar char="Ø"/>
              <a:defRPr/>
            </a:pPr>
            <a:endParaRPr lang="es-ES">
              <a:solidFill>
                <a:srgbClr val="FFFF99">
                  <a:alpha val="100000"/>
                </a:srgbClr>
              </a:solidFill>
              <a:effectLst>
                <a:outerShdw blurRad="38100" dist="38100" dir="2700000" algn="tl">
                  <a:srgbClr val="000000">
                    <a:alpha val="43137"/>
                  </a:srgbClr>
                </a:outerShdw>
              </a:effectLst>
              <a:latin typeface="Century Gothic"/>
              <a:cs typeface="Arial" pitchFamily="34" charset="0"/>
            </a:endParaRPr>
          </a:p>
        </p:txBody>
      </p:sp>
    </p:spTree>
    <p:extLst>
      <p:ext uri="{BB962C8B-B14F-4D97-AF65-F5344CB8AC3E}">
        <p14:creationId xmlns:p14="http://schemas.microsoft.com/office/powerpoint/2010/main" val="882700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ES"/>
          </a:p>
        </p:txBody>
      </p:sp>
      <p:sp>
        <p:nvSpPr>
          <p:cNvPr id="12290" name="8 Marcador de contenido"/>
          <p:cNvSpPr>
            <a:spLocks noGrp="1"/>
          </p:cNvSpPr>
          <p:nvPr>
            <p:ph sz="half" idx="1"/>
          </p:nvPr>
        </p:nvSpPr>
        <p:spPr/>
        <p:txBody>
          <a:bodyPr/>
          <a:lstStyle/>
          <a:p>
            <a:r>
              <a:rPr lang="es-ES" altLang="es-ES" smtClean="0"/>
              <a:t>EJE 5: CONOCIMIENTO</a:t>
            </a:r>
          </a:p>
          <a:p>
            <a:endParaRPr lang="es-ES" altLang="es-ES" smtClean="0"/>
          </a:p>
          <a:p>
            <a:r>
              <a:rPr lang="es-ES" altLang="es-ES" smtClean="0"/>
              <a:t>Catálogo de servicios Turespaña</a:t>
            </a:r>
          </a:p>
          <a:p>
            <a:r>
              <a:rPr lang="es-ES" altLang="es-ES" smtClean="0"/>
              <a:t>Reorganización y modernización OETs</a:t>
            </a:r>
          </a:p>
          <a:p>
            <a:r>
              <a:rPr lang="es-ES" altLang="es-ES" smtClean="0"/>
              <a:t>Reorientación estadísticas de turismo</a:t>
            </a:r>
            <a:endParaRPr lang="es-ES" altLang="es-ES" dirty="0" smtClean="0"/>
          </a:p>
        </p:txBody>
      </p:sp>
      <p:sp>
        <p:nvSpPr>
          <p:cNvPr id="12291" name="10 Marcador de contenido"/>
          <p:cNvSpPr>
            <a:spLocks noGrp="1"/>
          </p:cNvSpPr>
          <p:nvPr>
            <p:ph sz="half" idx="2"/>
          </p:nvPr>
        </p:nvSpPr>
        <p:spPr/>
        <p:txBody>
          <a:bodyPr/>
          <a:lstStyle/>
          <a:p>
            <a:r>
              <a:rPr lang="es-ES" altLang="es-ES" smtClean="0"/>
              <a:t>EJE 6: TALENTO</a:t>
            </a:r>
          </a:p>
          <a:p>
            <a:endParaRPr lang="es-ES" altLang="es-ES" smtClean="0"/>
          </a:p>
          <a:p>
            <a:r>
              <a:rPr lang="es-ES" altLang="es-ES" smtClean="0"/>
              <a:t>Líneas crédito jóvenes emprendedores</a:t>
            </a:r>
          </a:p>
          <a:p>
            <a:r>
              <a:rPr lang="es-ES" altLang="es-ES" smtClean="0"/>
              <a:t>Programa Emprendedores Turísticos</a:t>
            </a:r>
          </a:p>
          <a:p>
            <a:r>
              <a:rPr lang="es-ES" altLang="es-ES" smtClean="0"/>
              <a:t>Adecuación oferta formativa al mercado</a:t>
            </a:r>
            <a:endParaRPr lang="es-ES" altLang="es-ES" dirty="0" smtClean="0"/>
          </a:p>
        </p:txBody>
      </p:sp>
      <p:sp>
        <p:nvSpPr>
          <p:cNvPr id="4" name="3 Proceso alternativo"/>
          <p:cNvSpPr/>
          <p:nvPr/>
        </p:nvSpPr>
        <p:spPr bwMode="auto">
          <a:xfrm>
            <a:off x="987425" y="5097463"/>
            <a:ext cx="7305675" cy="958850"/>
          </a:xfrm>
          <a:prstGeom prst="flowChartAlternateProcess">
            <a:avLst/>
          </a:prstGeom>
          <a:noFill/>
          <a:ln w="9525" cap="flat" cmpd="sng" algn="ctr">
            <a:noFill/>
            <a:prstDash val="solid"/>
            <a:round/>
            <a:headEnd type="none" w="sm" len="sm"/>
            <a:tailEnd type="none" w="sm" len="sm"/>
          </a:ln>
          <a:effectLst/>
        </p:spPr>
        <p:txBody>
          <a:bodyPr lIns="92075" tIns="46038" rIns="92075" bIns="46038"/>
          <a:lstStyle/>
          <a:p>
            <a:pPr>
              <a:spcBef>
                <a:spcPct val="20000"/>
              </a:spcBef>
              <a:buClr>
                <a:srgbClr val="FFCC66">
                  <a:alpha val="100000"/>
                </a:srgbClr>
              </a:buClr>
              <a:buFont typeface="Wingdings"/>
              <a:buChar char="Ø"/>
              <a:defRPr/>
            </a:pPr>
            <a:endParaRPr lang="es-ES">
              <a:solidFill>
                <a:srgbClr val="FFFF99">
                  <a:alpha val="100000"/>
                </a:srgbClr>
              </a:solidFill>
              <a:effectLst>
                <a:outerShdw blurRad="38100" dist="38100" dir="2700000" algn="tl">
                  <a:srgbClr val="000000">
                    <a:alpha val="43137"/>
                  </a:srgbClr>
                </a:outerShdw>
              </a:effectLst>
              <a:latin typeface="Century Gothic"/>
              <a:cs typeface="Arial" pitchFamily="34" charset="0"/>
            </a:endParaRPr>
          </a:p>
        </p:txBody>
      </p:sp>
    </p:spTree>
    <p:extLst>
      <p:ext uri="{BB962C8B-B14F-4D97-AF65-F5344CB8AC3E}">
        <p14:creationId xmlns:p14="http://schemas.microsoft.com/office/powerpoint/2010/main" val="3496495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4 Título"/>
          <p:cNvSpPr>
            <a:spLocks noGrp="1"/>
          </p:cNvSpPr>
          <p:nvPr>
            <p:ph type="title"/>
          </p:nvPr>
        </p:nvSpPr>
        <p:spPr/>
        <p:txBody>
          <a:bodyPr>
            <a:normAutofit fontScale="90000"/>
          </a:bodyPr>
          <a:lstStyle/>
          <a:p>
            <a:r>
              <a:rPr lang="es-ES" altLang="es-ES" smtClean="0"/>
              <a:t>La normativa autonómica y la incorporación del concepto: turismo sostenible </a:t>
            </a:r>
            <a:endParaRPr lang="es-ES" altLang="es-ES" dirty="0" smtClean="0"/>
          </a:p>
        </p:txBody>
      </p:sp>
      <p:sp>
        <p:nvSpPr>
          <p:cNvPr id="13315" name="5 Marcador de contenido"/>
          <p:cNvSpPr>
            <a:spLocks noGrp="1"/>
          </p:cNvSpPr>
          <p:nvPr>
            <p:ph idx="1"/>
          </p:nvPr>
        </p:nvSpPr>
        <p:spPr/>
        <p:txBody>
          <a:bodyPr/>
          <a:lstStyle/>
          <a:p>
            <a:r>
              <a:rPr lang="es-ES" altLang="es-ES" smtClean="0"/>
              <a:t>Existen dos modelos: </a:t>
            </a:r>
          </a:p>
          <a:p>
            <a:pPr lvl="1"/>
            <a:r>
              <a:rPr lang="es-ES" altLang="es-ES" smtClean="0"/>
              <a:t>Turismo sostenible como declaración de principios. </a:t>
            </a:r>
          </a:p>
          <a:p>
            <a:pPr lvl="1"/>
            <a:r>
              <a:rPr lang="es-ES" altLang="es-ES" smtClean="0"/>
              <a:t>Como objetivo al que se vinculan instrumentos. Ej. Declaración de zonas saturadas, inclusión en instrumentos de ordenación (como objetivo) –(ley asturiana), ESTÁNDARES MEDIOAMBIENTALES (Ley de Canarias):</a:t>
            </a:r>
          </a:p>
          <a:p>
            <a:pPr lvl="2"/>
            <a:r>
              <a:rPr lang="es-ES" altLang="es-ES" smtClean="0"/>
              <a:t>Responsabilidad de las empresas turísticas: a) general por daño al medio ambiente (art. 26) y b) específico en materia de reciclaje. </a:t>
            </a:r>
          </a:p>
          <a:p>
            <a:pPr lvl="2"/>
            <a:r>
              <a:rPr lang="es-ES" altLang="es-ES" smtClean="0"/>
              <a:t>Objetivos concretos de los programas y acciones de protección medioambientales (ahorro energético, reciclaje, etc.) –art. 56-</a:t>
            </a:r>
          </a:p>
          <a:p>
            <a:pPr lvl="2"/>
            <a:r>
              <a:rPr lang="es-ES" altLang="es-ES" smtClean="0"/>
              <a:t>Los entes locales tienen la obligación de disponer de un servicio de vigilancia ambiental que incluye: ordenanzas, reforzamiento del servicio de limpieza y salubridad, control de ruidos –art. 65-</a:t>
            </a:r>
            <a:endParaRPr lang="es-ES" altLang="es-ES" dirty="0" smtClean="0"/>
          </a:p>
        </p:txBody>
      </p:sp>
    </p:spTree>
    <p:extLst>
      <p:ext uri="{BB962C8B-B14F-4D97-AF65-F5344CB8AC3E}">
        <p14:creationId xmlns:p14="http://schemas.microsoft.com/office/powerpoint/2010/main" val="109629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r>
              <a:rPr lang="es-ES" altLang="es-ES" smtClean="0"/>
              <a:t>Técnicas e instrumentos para una gestión sostenible </a:t>
            </a:r>
            <a:endParaRPr lang="es-ES" altLang="es-ES" dirty="0" smtClean="0"/>
          </a:p>
        </p:txBody>
      </p:sp>
      <p:sp>
        <p:nvSpPr>
          <p:cNvPr id="14339" name="2 Marcador de contenido"/>
          <p:cNvSpPr>
            <a:spLocks noGrp="1"/>
          </p:cNvSpPr>
          <p:nvPr>
            <p:ph idx="1"/>
          </p:nvPr>
        </p:nvSpPr>
        <p:spPr/>
        <p:txBody>
          <a:bodyPr/>
          <a:lstStyle/>
          <a:p>
            <a:r>
              <a:rPr lang="es-ES" altLang="es-ES" smtClean="0"/>
              <a:t>CÓDIGOS DE BUENAS PRÁCTICAS </a:t>
            </a:r>
          </a:p>
          <a:p>
            <a:pPr lvl="1"/>
            <a:r>
              <a:rPr lang="es-ES" altLang="es-ES" smtClean="0"/>
              <a:t>A instancias de la Administración u organizaciones sectoriales. </a:t>
            </a:r>
          </a:p>
          <a:p>
            <a:pPr lvl="1"/>
            <a:r>
              <a:rPr lang="es-ES" altLang="es-ES" smtClean="0"/>
              <a:t>Ejemplos: </a:t>
            </a:r>
          </a:p>
          <a:p>
            <a:pPr lvl="1"/>
            <a:r>
              <a:rPr lang="es-ES" altLang="es-ES" smtClean="0"/>
              <a:t>Código de Madrid  </a:t>
            </a:r>
          </a:p>
          <a:p>
            <a:pPr lvl="1"/>
            <a:r>
              <a:rPr lang="es-ES" altLang="es-ES" smtClean="0"/>
              <a:t>Declaración de Bilbao sobre turismo sostenible en la España verde </a:t>
            </a:r>
          </a:p>
          <a:p>
            <a:pPr lvl="1"/>
            <a:r>
              <a:rPr lang="es-ES" altLang="es-ES" smtClean="0"/>
              <a:t>Suscrita por Galicia, Principado de Asturias, Cantabria y País Vasco en 1997. </a:t>
            </a:r>
            <a:endParaRPr lang="es-ES" altLang="es-ES" dirty="0" smtClean="0"/>
          </a:p>
        </p:txBody>
      </p:sp>
    </p:spTree>
    <p:extLst>
      <p:ext uri="{BB962C8B-B14F-4D97-AF65-F5344CB8AC3E}">
        <p14:creationId xmlns:p14="http://schemas.microsoft.com/office/powerpoint/2010/main" val="3879793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r>
              <a:rPr lang="es-ES" altLang="es-ES" smtClean="0"/>
              <a:t>Técnicas e instrumentos para una gestión sostenible </a:t>
            </a:r>
            <a:endParaRPr lang="es-ES" altLang="es-ES" dirty="0" smtClean="0"/>
          </a:p>
        </p:txBody>
      </p:sp>
      <p:sp>
        <p:nvSpPr>
          <p:cNvPr id="15363" name="2 Marcador de contenido"/>
          <p:cNvSpPr>
            <a:spLocks noGrp="1"/>
          </p:cNvSpPr>
          <p:nvPr>
            <p:ph idx="1"/>
          </p:nvPr>
        </p:nvSpPr>
        <p:spPr/>
        <p:txBody>
          <a:bodyPr>
            <a:normAutofit lnSpcReduction="10000"/>
          </a:bodyPr>
          <a:lstStyle/>
          <a:p>
            <a:r>
              <a:rPr lang="es-ES" altLang="es-ES" smtClean="0"/>
              <a:t>MANUALES DE ACTUACIÓN Y FORMACIÓN </a:t>
            </a:r>
          </a:p>
          <a:p>
            <a:pPr lvl="1"/>
            <a:r>
              <a:rPr lang="es-ES" altLang="es-ES" smtClean="0"/>
              <a:t>ECOTUR en las Islas Baleares. Tiene como objetivo la promoción de la implantación de instrumentos voluntarios para la mejora integral del medio ambiente. Incluye códigos de buenas prácticas, formación, Sistemas de Gestión Ambiental, (EMAS) y etiqueta ambiental comunitaria. </a:t>
            </a:r>
          </a:p>
          <a:p>
            <a:r>
              <a:rPr lang="es-ES" altLang="es-ES" smtClean="0"/>
              <a:t>SISTEMAS DE GESTIÓN AMBIENTAL  </a:t>
            </a:r>
          </a:p>
          <a:p>
            <a:pPr lvl="1"/>
            <a:r>
              <a:rPr lang="es-ES" altLang="es-ES" smtClean="0"/>
              <a:t>La revalorización del Medio ambiente en Maastricht (1992) y Amsterdam 1997. </a:t>
            </a:r>
          </a:p>
          <a:p>
            <a:pPr lvl="1"/>
            <a:r>
              <a:rPr lang="es-ES" altLang="es-ES" smtClean="0"/>
              <a:t>Reglamento 1836/1993, de 29 de junio, por el que se promueve la adhesión voluntaria de las empresas (de carácter industrial) a un sistema de gestión y auditoría medioambientales, con efecto de evaluación de resultados e información al público y el Reglamento 761/2001, 19 de marzo, EMAS: </a:t>
            </a:r>
          </a:p>
          <a:p>
            <a:pPr lvl="2"/>
            <a:r>
              <a:rPr lang="es-ES" altLang="es-ES" smtClean="0"/>
              <a:t>Ampliación del ámbito subjetivo: toda organización que produzca efectos medioambientales</a:t>
            </a:r>
          </a:p>
          <a:p>
            <a:pPr lvl="2"/>
            <a:r>
              <a:rPr lang="es-ES" altLang="es-ES" smtClean="0"/>
              <a:t>Medios para gestionar riesgos ambientales </a:t>
            </a:r>
          </a:p>
          <a:p>
            <a:pPr lvl="2"/>
            <a:r>
              <a:rPr lang="es-ES" altLang="es-ES" smtClean="0"/>
              <a:t>Contribuir a la información: etiqueta ecológica y otras.</a:t>
            </a:r>
          </a:p>
          <a:p>
            <a:pPr lvl="2"/>
            <a:endParaRPr lang="es-ES" altLang="es-ES" dirty="0" smtClean="0"/>
          </a:p>
        </p:txBody>
      </p:sp>
    </p:spTree>
    <p:extLst>
      <p:ext uri="{BB962C8B-B14F-4D97-AF65-F5344CB8AC3E}">
        <p14:creationId xmlns:p14="http://schemas.microsoft.com/office/powerpoint/2010/main" val="776738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 </a:t>
            </a:r>
            <a:r>
              <a:rPr lang="es-ES" dirty="0" smtClean="0"/>
              <a:t>La formación de la política ambiental.</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A. </a:t>
            </a:r>
            <a:r>
              <a:rPr lang="es-ES" dirty="0" smtClean="0"/>
              <a:t>Antecedentes:  permanencia </a:t>
            </a:r>
            <a:r>
              <a:rPr lang="es-ES" dirty="0" smtClean="0"/>
              <a:t>de las intervenciones </a:t>
            </a:r>
            <a:r>
              <a:rPr lang="es-ES" dirty="0" smtClean="0"/>
              <a:t>en protección del ambientales </a:t>
            </a:r>
            <a:r>
              <a:rPr lang="es-ES" dirty="0" smtClean="0"/>
              <a:t>que </a:t>
            </a:r>
            <a:r>
              <a:rPr lang="es-ES" dirty="0" smtClean="0"/>
              <a:t>se recogidas en (1) medidas </a:t>
            </a:r>
            <a:r>
              <a:rPr lang="es-ES" dirty="0" smtClean="0"/>
              <a:t>de protección del </a:t>
            </a:r>
            <a:r>
              <a:rPr lang="es-ES" dirty="0" smtClean="0"/>
              <a:t>paisaje, (2) protección </a:t>
            </a:r>
            <a:r>
              <a:rPr lang="es-ES" dirty="0" smtClean="0"/>
              <a:t>de la </a:t>
            </a:r>
            <a:r>
              <a:rPr lang="es-ES" dirty="0" smtClean="0"/>
              <a:t>salud, (3) protección </a:t>
            </a:r>
            <a:r>
              <a:rPr lang="es-ES" dirty="0" smtClean="0"/>
              <a:t>de actividades </a:t>
            </a:r>
            <a:r>
              <a:rPr lang="es-ES" dirty="0" smtClean="0"/>
              <a:t>económicas, (4) protección frente a riesgos naturales.</a:t>
            </a:r>
          </a:p>
          <a:p>
            <a:r>
              <a:rPr lang="es-ES" dirty="0" smtClean="0"/>
              <a:t>B. Origen: percepción del sistema ambiental a partir del s. XIX que facilita el reconocimiento del problema.</a:t>
            </a:r>
            <a:endParaRPr lang="es-ES" dirty="0" smtClean="0"/>
          </a:p>
          <a:p>
            <a:r>
              <a:rPr lang="es-ES" dirty="0" smtClean="0"/>
              <a:t>C. Formación en el Plano internacional.</a:t>
            </a:r>
            <a:endParaRPr lang="es-ES" dirty="0" smtClean="0"/>
          </a:p>
          <a:p>
            <a:pPr lvl="1"/>
            <a:r>
              <a:rPr lang="es-ES" dirty="0" smtClean="0"/>
              <a:t>El surgimiento de catástrofes ecológicas (vertidos, emisiones) – preocupación internacional</a:t>
            </a:r>
          </a:p>
          <a:p>
            <a:pPr lvl="1"/>
            <a:r>
              <a:rPr lang="es-ES" dirty="0" smtClean="0"/>
              <a:t>Convocatoria del Panel de ONU sobre MA, Cumbre europea – incorporación del problema ambiental a la legislación ordinaria</a:t>
            </a:r>
          </a:p>
          <a:p>
            <a:pPr lvl="1"/>
            <a:r>
              <a:rPr lang="es-ES" dirty="0" err="1" smtClean="0"/>
              <a:t>Constitucionalización</a:t>
            </a:r>
            <a:r>
              <a:rPr lang="es-ES" dirty="0" smtClean="0"/>
              <a:t> del problema ambiental (CE y Acta única)</a:t>
            </a:r>
          </a:p>
          <a:p>
            <a:pPr lvl="1"/>
            <a:r>
              <a:rPr lang="es-ES" dirty="0" smtClean="0"/>
              <a:t>Programas de acción – </a:t>
            </a:r>
            <a:r>
              <a:rPr lang="es-ES" dirty="0" err="1" smtClean="0"/>
              <a:t>trasversalización</a:t>
            </a:r>
            <a:r>
              <a:rPr lang="es-ES" dirty="0" smtClean="0"/>
              <a:t> y agendas temáticas</a:t>
            </a:r>
            <a:r>
              <a:rPr lang="es-ES" dirty="0" smtClean="0"/>
              <a:t>.</a:t>
            </a:r>
          </a:p>
          <a:p>
            <a:r>
              <a:rPr lang="es-ES" dirty="0" smtClean="0"/>
              <a:t>D. Formación a nivel nacional: (1) primeras referencias al medio </a:t>
            </a:r>
            <a:r>
              <a:rPr lang="es-ES" dirty="0" err="1" smtClean="0"/>
              <a:t>ambietne</a:t>
            </a:r>
            <a:r>
              <a:rPr lang="es-ES" dirty="0" smtClean="0"/>
              <a:t> y primera legislación ambiental (1973-75); (2) </a:t>
            </a:r>
            <a:r>
              <a:rPr lang="es-ES" dirty="0" err="1" smtClean="0"/>
              <a:t>constitucionalización</a:t>
            </a:r>
            <a:r>
              <a:rPr lang="es-ES" dirty="0" smtClean="0"/>
              <a:t> (1978); (3) Ingreso en la UE.</a:t>
            </a:r>
            <a:endParaRPr lang="es-ES" dirty="0"/>
          </a:p>
        </p:txBody>
      </p:sp>
    </p:spTree>
    <p:extLst>
      <p:ext uri="{BB962C8B-B14F-4D97-AF65-F5344CB8AC3E}">
        <p14:creationId xmlns:p14="http://schemas.microsoft.com/office/powerpoint/2010/main" val="778868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3. Pautas constitucionales para la intervención en materia de medio ambiente</a:t>
            </a:r>
            <a:endParaRPr lang="es-ES" sz="3600" dirty="0"/>
          </a:p>
        </p:txBody>
      </p:sp>
      <p:sp>
        <p:nvSpPr>
          <p:cNvPr id="3" name="2 Marcador de contenido"/>
          <p:cNvSpPr>
            <a:spLocks noGrp="1"/>
          </p:cNvSpPr>
          <p:nvPr>
            <p:ph idx="1"/>
          </p:nvPr>
        </p:nvSpPr>
        <p:spPr/>
        <p:txBody>
          <a:bodyPr>
            <a:normAutofit fontScale="70000" lnSpcReduction="20000"/>
          </a:bodyPr>
          <a:lstStyle/>
          <a:p>
            <a:r>
              <a:rPr lang="es-ES" dirty="0" smtClean="0"/>
              <a:t>A. CONSTITUCIÓN ESPAÑOLA</a:t>
            </a:r>
            <a:endParaRPr lang="es-ES" dirty="0" smtClean="0"/>
          </a:p>
          <a:p>
            <a:pPr lvl="1"/>
            <a:r>
              <a:rPr lang="es-ES" dirty="0" smtClean="0"/>
              <a:t>Marco sustantivo: artículo 45 </a:t>
            </a:r>
            <a:r>
              <a:rPr lang="es-ES" dirty="0" smtClean="0"/>
              <a:t>CE : contiene una declaración compleja</a:t>
            </a:r>
            <a:endParaRPr lang="es-ES" dirty="0" smtClean="0"/>
          </a:p>
          <a:p>
            <a:pPr lvl="2"/>
            <a:r>
              <a:rPr lang="es-ES" dirty="0" smtClean="0"/>
              <a:t>Derecho al medio </a:t>
            </a:r>
            <a:r>
              <a:rPr lang="es-ES" dirty="0" smtClean="0"/>
              <a:t>ambiente </a:t>
            </a:r>
          </a:p>
          <a:p>
            <a:pPr lvl="3"/>
            <a:r>
              <a:rPr lang="es-ES" dirty="0" smtClean="0"/>
              <a:t>CARACTERIZACION: (1) Derecho </a:t>
            </a:r>
            <a:r>
              <a:rPr lang="es-ES" dirty="0" smtClean="0"/>
              <a:t>constitucional debilitado (principio rector</a:t>
            </a:r>
            <a:r>
              <a:rPr lang="es-ES" dirty="0" smtClean="0"/>
              <a:t>); (2) Antropocéntrico (adecuado para el desarrollo de la personalidad), (3) funcional </a:t>
            </a:r>
            <a:r>
              <a:rPr lang="es-ES" dirty="0" smtClean="0"/>
              <a:t>– deber de </a:t>
            </a:r>
            <a:r>
              <a:rPr lang="es-ES" dirty="0" smtClean="0"/>
              <a:t>conservarlo</a:t>
            </a:r>
          </a:p>
          <a:p>
            <a:pPr lvl="3"/>
            <a:r>
              <a:rPr lang="es-ES" dirty="0" smtClean="0"/>
              <a:t>SUNSTANTIVACIÓN POR CONEXIÓN CON OTROS DERECHOS  (salud, integridad, seguridad, intimidad)</a:t>
            </a:r>
          </a:p>
          <a:p>
            <a:pPr lvl="2"/>
            <a:r>
              <a:rPr lang="es-ES" dirty="0" smtClean="0"/>
              <a:t>Principios de política ambiental.</a:t>
            </a:r>
          </a:p>
          <a:p>
            <a:pPr lvl="3"/>
            <a:r>
              <a:rPr lang="es-ES" dirty="0" smtClean="0"/>
              <a:t>Respecto del uso de los RECURSOS NATURALRES: (1) Concepto de recurso: UTILIDAD; (2) Principios rectores: horizontalidad de la tutela de los recursos naturales, compromiso con la GESTIÓN RACIONAL, sobre TODOS LOS RECURSO NATUIRALES (renovables y no renovables), equilibrio con otros bienes constitucionales: CALIDAD DE VIDA y MEDIO AMBIENTE,  SOLIDARIDAD COLECTIVA.</a:t>
            </a:r>
          </a:p>
          <a:p>
            <a:pPr lvl="3"/>
            <a:r>
              <a:rPr lang="es-ES" dirty="0" smtClean="0"/>
              <a:t>Responsabilidad por el incumplimiento del deber de conservar el medio ambiente (sanciones y penas)</a:t>
            </a:r>
            <a:endParaRPr lang="es-ES" dirty="0" smtClean="0"/>
          </a:p>
          <a:p>
            <a:pPr lvl="1"/>
            <a:r>
              <a:rPr lang="es-ES" dirty="0" smtClean="0"/>
              <a:t>Marco </a:t>
            </a:r>
            <a:r>
              <a:rPr lang="es-ES" dirty="0" smtClean="0"/>
              <a:t>competencial</a:t>
            </a:r>
          </a:p>
          <a:p>
            <a:pPr lvl="2"/>
            <a:r>
              <a:rPr lang="es-ES" dirty="0" smtClean="0"/>
              <a:t>Art. 149.1 CE – Estado &gt; bases de la protección de medio ambiente (recursos naturales como bienes de dominio público).</a:t>
            </a:r>
          </a:p>
          <a:p>
            <a:pPr lvl="2"/>
            <a:r>
              <a:rPr lang="es-ES" dirty="0" smtClean="0"/>
              <a:t>Comunidades Autónomas&gt; desarrollo (+ medidas adicionales de protección) y gestión</a:t>
            </a:r>
          </a:p>
          <a:p>
            <a:pPr lvl="2"/>
            <a:r>
              <a:rPr lang="es-ES" dirty="0" smtClean="0"/>
              <a:t>Corporaciones locales &gt; medio ambiente urbano</a:t>
            </a:r>
          </a:p>
          <a:p>
            <a:r>
              <a:rPr lang="es-ES" dirty="0" smtClean="0"/>
              <a:t>B. Nivel </a:t>
            </a:r>
            <a:r>
              <a:rPr lang="es-ES" dirty="0" smtClean="0"/>
              <a:t>de la UE</a:t>
            </a:r>
          </a:p>
          <a:p>
            <a:pPr lvl="1"/>
            <a:r>
              <a:rPr lang="es-ES" dirty="0" smtClean="0"/>
              <a:t>La protección del medio ambiente se encuentra dentro de los fines de la Unión, tanto en su política interna como exterior.</a:t>
            </a:r>
          </a:p>
          <a:p>
            <a:pPr lvl="1"/>
            <a:r>
              <a:rPr lang="es-ES" dirty="0" smtClean="0"/>
              <a:t>El Medio ambiente se interpreta como desarrollo sostenible.</a:t>
            </a:r>
          </a:p>
          <a:p>
            <a:pPr lvl="1"/>
            <a:r>
              <a:rPr lang="es-ES" dirty="0" smtClean="0"/>
              <a:t>Se trata de una política de la Unión art. 191 TFUE</a:t>
            </a:r>
            <a:endParaRPr lang="es-ES" dirty="0"/>
          </a:p>
        </p:txBody>
      </p:sp>
    </p:spTree>
    <p:extLst>
      <p:ext uri="{BB962C8B-B14F-4D97-AF65-F5344CB8AC3E}">
        <p14:creationId xmlns:p14="http://schemas.microsoft.com/office/powerpoint/2010/main" val="106973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4. Elementos de la intervención en la política de medio ambiente.</a:t>
            </a:r>
            <a:endParaRPr lang="es-ES" dirty="0"/>
          </a:p>
        </p:txBody>
      </p:sp>
      <p:sp>
        <p:nvSpPr>
          <p:cNvPr id="3" name="2 Marcador de contenido"/>
          <p:cNvSpPr>
            <a:spLocks noGrp="1"/>
          </p:cNvSpPr>
          <p:nvPr>
            <p:ph idx="1"/>
          </p:nvPr>
        </p:nvSpPr>
        <p:spPr/>
        <p:txBody>
          <a:bodyPr/>
          <a:lstStyle/>
          <a:p>
            <a:r>
              <a:rPr lang="es-ES" dirty="0" smtClean="0"/>
              <a:t>A. Características generales</a:t>
            </a:r>
          </a:p>
          <a:p>
            <a:pPr lvl="1"/>
            <a:r>
              <a:rPr lang="es-ES" dirty="0" smtClean="0"/>
              <a:t>Ausencia de una legislación unitaria en la </a:t>
            </a:r>
            <a:r>
              <a:rPr lang="es-ES" dirty="0" smtClean="0"/>
              <a:t>materia – incrementa la </a:t>
            </a:r>
            <a:r>
              <a:rPr lang="es-ES" dirty="0" err="1" smtClean="0"/>
              <a:t>trasversalidad</a:t>
            </a:r>
            <a:r>
              <a:rPr lang="es-ES" dirty="0" smtClean="0"/>
              <a:t> de este tipo de políticas </a:t>
            </a:r>
            <a:endParaRPr lang="es-ES" dirty="0" smtClean="0"/>
          </a:p>
          <a:p>
            <a:pPr lvl="1"/>
            <a:r>
              <a:rPr lang="es-ES" dirty="0" smtClean="0"/>
              <a:t>Descomposición de la intervención en materia de medio ambiente en</a:t>
            </a:r>
          </a:p>
          <a:p>
            <a:pPr lvl="2"/>
            <a:r>
              <a:rPr lang="es-ES" dirty="0" smtClean="0"/>
              <a:t>Regulación del medio ambiente.</a:t>
            </a:r>
          </a:p>
          <a:p>
            <a:pPr lvl="2"/>
            <a:r>
              <a:rPr lang="es-ES" dirty="0" smtClean="0"/>
              <a:t>Políticas </a:t>
            </a:r>
            <a:r>
              <a:rPr lang="es-ES" dirty="0" smtClean="0"/>
              <a:t>de gestión de recursos </a:t>
            </a:r>
            <a:r>
              <a:rPr lang="es-ES" dirty="0" smtClean="0"/>
              <a:t>naturales.</a:t>
            </a:r>
            <a:endParaRPr lang="es-ES" dirty="0" smtClean="0"/>
          </a:p>
          <a:p>
            <a:pPr lvl="2"/>
            <a:r>
              <a:rPr lang="es-ES" dirty="0" smtClean="0"/>
              <a:t>Regulación de técnicas generales.</a:t>
            </a:r>
          </a:p>
          <a:p>
            <a:pPr lvl="2"/>
            <a:r>
              <a:rPr lang="es-ES" dirty="0" smtClean="0"/>
              <a:t>Regulación de actividades de riesgo ambiental</a:t>
            </a:r>
            <a:r>
              <a:rPr lang="es-ES" dirty="0" smtClean="0"/>
              <a:t>.</a:t>
            </a:r>
          </a:p>
          <a:p>
            <a:pPr lvl="2"/>
            <a:endParaRPr lang="es-ES" dirty="0" smtClean="0"/>
          </a:p>
          <a:p>
            <a:pPr lvl="1"/>
            <a:endParaRPr lang="es-ES" dirty="0"/>
          </a:p>
        </p:txBody>
      </p:sp>
    </p:spTree>
    <p:extLst>
      <p:ext uri="{BB962C8B-B14F-4D97-AF65-F5344CB8AC3E}">
        <p14:creationId xmlns:p14="http://schemas.microsoft.com/office/powerpoint/2010/main" val="284234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4. Elementos de la intervención en la política de medio ambiente (II).</a:t>
            </a:r>
            <a:endParaRPr lang="es-ES" dirty="0"/>
          </a:p>
        </p:txBody>
      </p:sp>
      <p:sp>
        <p:nvSpPr>
          <p:cNvPr id="3" name="2 Marcador de contenido"/>
          <p:cNvSpPr>
            <a:spLocks noGrp="1"/>
          </p:cNvSpPr>
          <p:nvPr>
            <p:ph idx="1"/>
          </p:nvPr>
        </p:nvSpPr>
        <p:spPr/>
        <p:txBody>
          <a:bodyPr>
            <a:normAutofit fontScale="62500" lnSpcReduction="20000"/>
          </a:bodyPr>
          <a:lstStyle/>
          <a:p>
            <a:r>
              <a:rPr lang="es-ES" smtClean="0"/>
              <a:t>B. Regulación de recursos naturales.</a:t>
            </a:r>
          </a:p>
          <a:p>
            <a:pPr lvl="1"/>
            <a:r>
              <a:rPr lang="es-ES" smtClean="0"/>
              <a:t>Concepto de recurso natural y problemas relacionados con su explotación</a:t>
            </a:r>
          </a:p>
          <a:p>
            <a:pPr lvl="2"/>
            <a:r>
              <a:rPr lang="es-ES" smtClean="0"/>
              <a:t>Concepto: (1) Bien o servicio, (2) sin transformación por el hombre, (3) proporciona una utilidad</a:t>
            </a:r>
          </a:p>
          <a:p>
            <a:pPr lvl="2"/>
            <a:r>
              <a:rPr lang="es-ES" smtClean="0"/>
              <a:t>Tipos de recursos naturales: (1) renovables, (2) no renovables.</a:t>
            </a:r>
          </a:p>
          <a:p>
            <a:pPr lvl="2"/>
            <a:r>
              <a:rPr lang="es-ES" smtClean="0"/>
              <a:t>Problemas relacionados con la utilización de los recursos naturales: (1) determinación de su régimen de uso, (2) mediante la atribución de su titularidad</a:t>
            </a:r>
          </a:p>
          <a:p>
            <a:pPr lvl="1"/>
            <a:r>
              <a:rPr lang="es-ES" smtClean="0"/>
              <a:t>Recursos naturales inapropiados propiamente dichos.</a:t>
            </a:r>
          </a:p>
          <a:p>
            <a:pPr lvl="2"/>
            <a:r>
              <a:rPr lang="es-ES" smtClean="0"/>
              <a:t>Aire: (1) Ley 34/2007, de 15 de noviembre, de Calidad del Aire y Protección de la Atmósfera; (2) Ley 16/2002, de 1 de julio, de Prevención y Control Integrados de la Contaminación; (3) LEY 37/2003, de 17 de noviembre, del Ruido.</a:t>
            </a:r>
          </a:p>
          <a:p>
            <a:pPr lvl="2"/>
            <a:r>
              <a:rPr lang="es-ES" smtClean="0"/>
              <a:t>Clima: (1) Ausencia de una legislación específica; (2) Ley 2/2011, de 4 de marzo, de Economía Sostenible crea, en su artículo 91, el Fondo de Carbono para una Economía Sostenible (FES-CO2) (3) El comercio de derechos de emisión de gases de efecto invernadero está regulado por la Ley 1/2005, de 9 de marzo.</a:t>
            </a:r>
          </a:p>
          <a:p>
            <a:pPr lvl="2"/>
            <a:r>
              <a:rPr lang="es-ES" smtClean="0"/>
              <a:t>Caza y Pesca</a:t>
            </a:r>
          </a:p>
          <a:p>
            <a:pPr lvl="1"/>
            <a:r>
              <a:rPr lang="es-ES" smtClean="0"/>
              <a:t>Recursos naturales incluidos en el dominio público</a:t>
            </a:r>
          </a:p>
          <a:p>
            <a:pPr lvl="2"/>
            <a:r>
              <a:rPr lang="es-ES" smtClean="0"/>
              <a:t>¿Qué es el dominio público?: (1) bienes, (2) peculiaridades de su uso y explotación, (3) inalienables, imprescriptibles e inembargables.</a:t>
            </a:r>
          </a:p>
          <a:p>
            <a:pPr lvl="2"/>
            <a:r>
              <a:rPr lang="es-ES" smtClean="0"/>
              <a:t>Los recursos naturales en régimen de dominio público: (1) definición por ley, (2) titularidad administrativa, (3) administración y gestión – de la Administración titular</a:t>
            </a:r>
          </a:p>
          <a:p>
            <a:pPr lvl="2"/>
            <a:r>
              <a:rPr lang="es-ES" smtClean="0"/>
              <a:t>Recursos naturales en régimen de dominio público: </a:t>
            </a:r>
          </a:p>
          <a:p>
            <a:pPr lvl="3"/>
            <a:r>
              <a:rPr lang="es-ES" smtClean="0"/>
              <a:t>COSTAS Y MEDIO MARINO: (1) Ley 41/2010, de 29 de diciembre, de Protección del Medio Marino ; (2) Ley 22/1998, de 28 de julio de Costas</a:t>
            </a:r>
          </a:p>
          <a:p>
            <a:pPr lvl="3"/>
            <a:r>
              <a:rPr lang="es-ES" smtClean="0"/>
              <a:t>AGUAS: Texto Refundido de la Ley de Aguas</a:t>
            </a:r>
          </a:p>
          <a:p>
            <a:pPr lvl="3"/>
            <a:r>
              <a:rPr lang="es-ES" smtClean="0"/>
              <a:t>Otros…</a:t>
            </a:r>
          </a:p>
          <a:p>
            <a:pPr lvl="1"/>
            <a:r>
              <a:rPr lang="es-ES" smtClean="0"/>
              <a:t>Recursos naturales en manos privadas o públicas</a:t>
            </a:r>
          </a:p>
          <a:p>
            <a:pPr lvl="2"/>
            <a:r>
              <a:rPr lang="es-ES" smtClean="0"/>
              <a:t>Recursos forestales:</a:t>
            </a:r>
          </a:p>
          <a:p>
            <a:pPr lvl="2"/>
            <a:r>
              <a:rPr lang="es-ES" smtClean="0"/>
              <a:t>Suelo:  (1) Ley de suelo;  (2) Ley 22/2011, de 28 de julio, de residuos y suelos contaminados.</a:t>
            </a:r>
            <a:endParaRPr lang="es-ES" dirty="0"/>
          </a:p>
        </p:txBody>
      </p:sp>
    </p:spTree>
    <p:extLst>
      <p:ext uri="{BB962C8B-B14F-4D97-AF65-F5344CB8AC3E}">
        <p14:creationId xmlns:p14="http://schemas.microsoft.com/office/powerpoint/2010/main" val="4148996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4. Elementos de la intervención en la política de medio ambiente (III).</a:t>
            </a:r>
            <a:endParaRPr lang="es-ES" dirty="0"/>
          </a:p>
        </p:txBody>
      </p:sp>
      <p:sp>
        <p:nvSpPr>
          <p:cNvPr id="3" name="2 Marcador de contenido"/>
          <p:cNvSpPr>
            <a:spLocks noGrp="1"/>
          </p:cNvSpPr>
          <p:nvPr>
            <p:ph idx="1"/>
          </p:nvPr>
        </p:nvSpPr>
        <p:spPr/>
        <p:txBody>
          <a:bodyPr>
            <a:normAutofit fontScale="70000" lnSpcReduction="20000"/>
          </a:bodyPr>
          <a:lstStyle/>
          <a:p>
            <a:r>
              <a:rPr lang="es-ES" smtClean="0"/>
              <a:t>C. Regulación de instituciones generales de carácter ambiental</a:t>
            </a:r>
          </a:p>
          <a:p>
            <a:pPr lvl="1"/>
            <a:r>
              <a:rPr lang="es-ES" smtClean="0"/>
              <a:t>Sentido general – se regulan problemas generales en materia ambiental o técnicas específicas</a:t>
            </a:r>
          </a:p>
          <a:p>
            <a:pPr lvl="1"/>
            <a:r>
              <a:rPr lang="es-ES" smtClean="0"/>
              <a:t>Evaluación de impacto: (1) Normativa: Real Decreto Legislativo 1/2008, de 11 de enero, por el que se aprueba el texto refundido de la Ley de Evaluación de Impacto Ambiental de proyectos (Texto consolidado), y Ley 9/2006, de 28 de abril, sobre evaluación de los efectos de determinados planes y programas en el medio ambiente; (2) Descripción de la técnica: acto incluido en el procedimiento de aprobación de actividades; (3) Procedimiento.</a:t>
            </a:r>
          </a:p>
          <a:p>
            <a:pPr lvl="1"/>
            <a:r>
              <a:rPr lang="es-ES" smtClean="0"/>
              <a:t>Derecho de información, participación y acceso a la justicia: Ley 27/2006, de 18 de julio, por la que se regulan los derechos de acceso a la información, de participación pública y de acceso a la justicia en materia de medio ambiente (incorpora las Directivas 2003/4/CE y 2003/35/CE).</a:t>
            </a:r>
          </a:p>
          <a:p>
            <a:pPr lvl="1"/>
            <a:r>
              <a:rPr lang="es-ES" smtClean="0"/>
              <a:t>Autorizaciones ambientales integradas:  Ley 16/2002, de 1 de julio, de prevención y control integrados de la contaminación.</a:t>
            </a:r>
          </a:p>
          <a:p>
            <a:pPr lvl="1"/>
            <a:r>
              <a:rPr lang="es-ES" smtClean="0"/>
              <a:t>Sistema de responsabilidad: La Ley 26/2007, de 23 de octubre, de Responsabilidad Medioambiental, que incorpora al ordenamiento jurídico interno la Directiva 2004/35/CE, del Parlamento Europeo y del  Consejo, de 21 de abril de 2004,</a:t>
            </a:r>
          </a:p>
          <a:p>
            <a:pPr lvl="1"/>
            <a:r>
              <a:rPr lang="es-ES" smtClean="0"/>
              <a:t>Etiquetado ecológico: "Reglamento (CE) Nº 66/2010 del Parlamento Europeo y del Consejo de 25 de noviembre de 2009, relativo a la etiqueta ecológica de la UE"</a:t>
            </a:r>
          </a:p>
          <a:p>
            <a:pPr lvl="1"/>
            <a:r>
              <a:rPr lang="es-ES" smtClean="0"/>
              <a:t>EMAS: REGLAMENTO (CE) No 1221/2009 DEL PARLAMENTO EUROPEO Y DEL CONSEJO de 25 de noviembre de 2009 relativo a la participación voluntaria de organizaciones en un sistema comunitario de gestión y auditoría medioambientales (EMAS), y por el que se derogan el Reglamento (CE) no 761/2001 y las Decisiones 2001/681/CE y 2006/193/CE de la Comisión  Real Decreto 85/1996, de 26 de enero, por el que se establece normas para la aplicación del Reglamento (CEE) 1836/93 del Consejo, de 29 de junio, por el que se permite que las empresas del sector industrial se adhieran con carácter voluntario a un sistema comunitario de gestión y auditoría medioambientales</a:t>
            </a:r>
            <a:endParaRPr lang="es-ES" dirty="0" smtClean="0"/>
          </a:p>
        </p:txBody>
      </p:sp>
    </p:spTree>
    <p:extLst>
      <p:ext uri="{BB962C8B-B14F-4D97-AF65-F5344CB8AC3E}">
        <p14:creationId xmlns:p14="http://schemas.microsoft.com/office/powerpoint/2010/main" val="245666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4. Elementos de la intervención en la política de medio ambiente (II).</a:t>
            </a:r>
            <a:endParaRPr lang="es-ES" dirty="0"/>
          </a:p>
        </p:txBody>
      </p:sp>
      <p:sp>
        <p:nvSpPr>
          <p:cNvPr id="3" name="2 Marcador de contenido"/>
          <p:cNvSpPr>
            <a:spLocks noGrp="1"/>
          </p:cNvSpPr>
          <p:nvPr>
            <p:ph idx="1"/>
          </p:nvPr>
        </p:nvSpPr>
        <p:spPr/>
        <p:txBody>
          <a:bodyPr/>
          <a:lstStyle/>
          <a:p>
            <a:r>
              <a:rPr lang="es-ES" smtClean="0"/>
              <a:t>D. Regulación de actividades de riesgo.</a:t>
            </a:r>
          </a:p>
          <a:p>
            <a:pPr lvl="1"/>
            <a:r>
              <a:rPr lang="es-ES" smtClean="0"/>
              <a:t>Grandes riesgos ambientales: Ley 26/2007, de 23 de octubre, de Responsabilidad Medioambiental.</a:t>
            </a:r>
          </a:p>
          <a:p>
            <a:pPr lvl="1"/>
            <a:r>
              <a:rPr lang="es-ES" smtClean="0"/>
              <a:t>Residuos y vertidos</a:t>
            </a:r>
          </a:p>
          <a:p>
            <a:pPr lvl="2"/>
            <a:r>
              <a:rPr lang="es-ES" smtClean="0"/>
              <a:t>Ley 22/2011, de 28 de julio, de residuos y suelos contaminados.</a:t>
            </a:r>
          </a:p>
          <a:p>
            <a:pPr lvl="2"/>
            <a:r>
              <a:rPr lang="es-ES" smtClean="0"/>
              <a:t>Ley de Costas</a:t>
            </a:r>
          </a:p>
          <a:p>
            <a:pPr lvl="1"/>
            <a:endParaRPr lang="es-ES" dirty="0"/>
          </a:p>
        </p:txBody>
      </p:sp>
    </p:spTree>
    <p:extLst>
      <p:ext uri="{BB962C8B-B14F-4D97-AF65-F5344CB8AC3E}">
        <p14:creationId xmlns:p14="http://schemas.microsoft.com/office/powerpoint/2010/main" val="617559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 altLang="es-ES" smtClean="0"/>
              <a:t>EMAS: ELEMENTOS SUBJETIVOS</a:t>
            </a:r>
            <a:endParaRPr lang="es-ES" altLang="es-ES" dirty="0" smtClean="0"/>
          </a:p>
        </p:txBody>
      </p:sp>
      <p:sp>
        <p:nvSpPr>
          <p:cNvPr id="17411" name="2 Marcador de contenido"/>
          <p:cNvSpPr>
            <a:spLocks noGrp="1"/>
          </p:cNvSpPr>
          <p:nvPr>
            <p:ph idx="1"/>
          </p:nvPr>
        </p:nvSpPr>
        <p:spPr/>
        <p:txBody>
          <a:bodyPr/>
          <a:lstStyle/>
          <a:p>
            <a:r>
              <a:rPr lang="es-ES" altLang="es-ES" smtClean="0"/>
              <a:t>¿Quién puede solicitar el registro EMAS?</a:t>
            </a:r>
          </a:p>
          <a:p>
            <a:pPr lvl="1"/>
            <a:r>
              <a:rPr lang="es-ES" altLang="es-ES" smtClean="0"/>
              <a:t>Organización: la compañía, sociedad, firma, empresa, autoridad o institución, situada dentro o fuera de la Comunidad, o parte o combinación de ellas, tenga o no personalidad jurídica, sea pública o privada, que tiene sus propias funciones y administración.</a:t>
            </a:r>
          </a:p>
          <a:p>
            <a:pPr lvl="1"/>
            <a:r>
              <a:rPr lang="es-ES" altLang="es-ES" smtClean="0"/>
              <a:t>Centro: un lugar geográfico determinado, bajo el control de gestión de una organización, que abarque actividades, productos y servicios, incluidos todos los equipos, materiales e infraestructuras. El centro será la entidad más pequeña cuyo registro se acepte.</a:t>
            </a:r>
          </a:p>
          <a:p>
            <a:pPr lvl="1"/>
            <a:r>
              <a:rPr lang="es-ES" altLang="es-ES" smtClean="0"/>
              <a:t>Agrupación: un grupo de organizaciones independientes relacionadas entre sí por lazos de proximidad geográfica o de actividad empresarial que aplican de forma conjunta el sistema de gestión medioambiental.</a:t>
            </a:r>
          </a:p>
          <a:p>
            <a:pPr lvl="1"/>
            <a:r>
              <a:rPr lang="es-ES" altLang="es-ES" smtClean="0"/>
              <a:t>Ejemplos: alojamientos turísticos, agencias de viajes, empresas de ocio, centrales de turismo. </a:t>
            </a:r>
            <a:endParaRPr lang="es-ES" altLang="es-ES" dirty="0" smtClean="0"/>
          </a:p>
        </p:txBody>
      </p:sp>
    </p:spTree>
    <p:extLst>
      <p:ext uri="{BB962C8B-B14F-4D97-AF65-F5344CB8AC3E}">
        <p14:creationId xmlns:p14="http://schemas.microsoft.com/office/powerpoint/2010/main" val="502925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L0.Presentación curso</Template>
  <TotalTime>196</TotalTime>
  <Words>3847</Words>
  <Application>Microsoft Office PowerPoint</Application>
  <PresentationFormat>Presentación en pantalla (4:3)</PresentationFormat>
  <Paragraphs>297</Paragraphs>
  <Slides>27</Slides>
  <Notes>10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27</vt:i4>
      </vt:variant>
    </vt:vector>
  </HeadingPairs>
  <TitlesOfParts>
    <vt:vector size="35" baseType="lpstr">
      <vt:lpstr>Arial</vt:lpstr>
      <vt:lpstr>Calibri</vt:lpstr>
      <vt:lpstr>Calibri Light</vt:lpstr>
      <vt:lpstr>Century Gothic</vt:lpstr>
      <vt:lpstr>Verdana</vt:lpstr>
      <vt:lpstr>Wingdings</vt:lpstr>
      <vt:lpstr>Diseño personalizado</vt:lpstr>
      <vt:lpstr>Retrospección</vt:lpstr>
      <vt:lpstr>Lección 4. Los recursos ambientales de la actividad turística</vt:lpstr>
      <vt:lpstr>1. Introducción turismo y medio ambiente</vt:lpstr>
      <vt:lpstr>2. La formación de la política ambiental.</vt:lpstr>
      <vt:lpstr>3. Pautas constitucionales para la intervención en materia de medio ambiente</vt:lpstr>
      <vt:lpstr>4. Elementos de la intervención en la política de medio ambiente.</vt:lpstr>
      <vt:lpstr>4. Elementos de la intervención en la política de medio ambiente (II).</vt:lpstr>
      <vt:lpstr>4. Elementos de la intervención en la política de medio ambiente (III).</vt:lpstr>
      <vt:lpstr>4. Elementos de la intervención en la política de medio ambiente (II).</vt:lpstr>
      <vt:lpstr>EMAS: ELEMENTOS SUBJETIVOS</vt:lpstr>
      <vt:lpstr>EMAS: ESPAÑA</vt:lpstr>
      <vt:lpstr>EMAS: ESPAÑA</vt:lpstr>
      <vt:lpstr>EMAS AUTONÓMICO: EJEMPLO ASTURIANO </vt:lpstr>
      <vt:lpstr>EMAS AUTONÓMICO: EJEMPLO ASTURIANO </vt:lpstr>
      <vt:lpstr>ETIQUETA ECOLÓGICA</vt:lpstr>
      <vt:lpstr>ETIQUETA ECOLÓGICA</vt:lpstr>
      <vt:lpstr>ETIQUETA ECOLÓGICA</vt:lpstr>
      <vt:lpstr>ETIQUETA ECOLÓGICA</vt:lpstr>
      <vt:lpstr>ETIQUETA ECOLÓGICA: NORMATIVA NACIONAL</vt:lpstr>
      <vt:lpstr>Unión Europea y Turismo sostenible </vt:lpstr>
      <vt:lpstr>Unión Europea y Turismo sostenible </vt:lpstr>
      <vt:lpstr>¿Qué pasa en España? Diagnóstico</vt:lpstr>
      <vt:lpstr>Medida: Plan Nacional e Integral del Turismo </vt:lpstr>
      <vt:lpstr>Presentación de PowerPoint</vt:lpstr>
      <vt:lpstr>Presentación de PowerPoint</vt:lpstr>
      <vt:lpstr>La normativa autonómica y la incorporación del concepto: turismo sostenible </vt:lpstr>
      <vt:lpstr>Técnicas e instrumentos para una gestión sostenible </vt:lpstr>
      <vt:lpstr>Técnicas e instrumentos para una gestión sostenible </vt:lpstr>
    </vt:vector>
  </TitlesOfParts>
  <Company>Universidad Carlos III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3. La organización administrativa del Turismo.</dc:title>
  <dc:creator>aeasis</dc:creator>
  <cp:lastModifiedBy>Agustin Asis Roig</cp:lastModifiedBy>
  <cp:revision>19</cp:revision>
  <dcterms:created xsi:type="dcterms:W3CDTF">2013-09-23T22:24:08Z</dcterms:created>
  <dcterms:modified xsi:type="dcterms:W3CDTF">2015-09-28T23:22:26Z</dcterms:modified>
</cp:coreProperties>
</file>